
<file path=[Content_Types].xml><?xml version="1.0" encoding="utf-8"?>
<Types xmlns="http://schemas.openxmlformats.org/package/2006/content-types">
  <Default Extension="png" ContentType="image/png"/>
  <Default Extension="jfif" ContentType="image/jpe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0"/>
  </p:notesMasterIdLst>
  <p:handoutMasterIdLst>
    <p:handoutMasterId r:id="rId61"/>
  </p:handoutMasterIdLst>
  <p:sldIdLst>
    <p:sldId id="2715" r:id="rId2"/>
    <p:sldId id="2917" r:id="rId3"/>
    <p:sldId id="2919" r:id="rId4"/>
    <p:sldId id="2820" r:id="rId5"/>
    <p:sldId id="2821" r:id="rId6"/>
    <p:sldId id="2825" r:id="rId7"/>
    <p:sldId id="2823" r:id="rId8"/>
    <p:sldId id="2822" r:id="rId9"/>
    <p:sldId id="2824" r:id="rId10"/>
    <p:sldId id="2842" r:id="rId11"/>
    <p:sldId id="2843" r:id="rId12"/>
    <p:sldId id="2830" r:id="rId13"/>
    <p:sldId id="2828" r:id="rId14"/>
    <p:sldId id="2829" r:id="rId15"/>
    <p:sldId id="2918" r:id="rId16"/>
    <p:sldId id="2831" r:id="rId17"/>
    <p:sldId id="2832" r:id="rId18"/>
    <p:sldId id="2833" r:id="rId19"/>
    <p:sldId id="2826" r:id="rId20"/>
    <p:sldId id="2905" r:id="rId21"/>
    <p:sldId id="2827" r:id="rId22"/>
    <p:sldId id="2906" r:id="rId23"/>
    <p:sldId id="2907" r:id="rId24"/>
    <p:sldId id="2908" r:id="rId25"/>
    <p:sldId id="2909" r:id="rId26"/>
    <p:sldId id="2910" r:id="rId27"/>
    <p:sldId id="2922" r:id="rId28"/>
    <p:sldId id="2883" r:id="rId29"/>
    <p:sldId id="2914" r:id="rId30"/>
    <p:sldId id="2857" r:id="rId31"/>
    <p:sldId id="2884" r:id="rId32"/>
    <p:sldId id="2885" r:id="rId33"/>
    <p:sldId id="2886" r:id="rId34"/>
    <p:sldId id="2859" r:id="rId35"/>
    <p:sldId id="2860" r:id="rId36"/>
    <p:sldId id="2861" r:id="rId37"/>
    <p:sldId id="2862" r:id="rId38"/>
    <p:sldId id="2863" r:id="rId39"/>
    <p:sldId id="2887" r:id="rId40"/>
    <p:sldId id="2911" r:id="rId41"/>
    <p:sldId id="2912" r:id="rId42"/>
    <p:sldId id="2913" r:id="rId43"/>
    <p:sldId id="2921" r:id="rId44"/>
    <p:sldId id="2889" r:id="rId45"/>
    <p:sldId id="2890" r:id="rId46"/>
    <p:sldId id="2891" r:id="rId47"/>
    <p:sldId id="2892" r:id="rId48"/>
    <p:sldId id="2893" r:id="rId49"/>
    <p:sldId id="2895" r:id="rId50"/>
    <p:sldId id="2897" r:id="rId51"/>
    <p:sldId id="2899" r:id="rId52"/>
    <p:sldId id="2900" r:id="rId53"/>
    <p:sldId id="2901" r:id="rId54"/>
    <p:sldId id="2902" r:id="rId55"/>
    <p:sldId id="2903" r:id="rId56"/>
    <p:sldId id="2904" r:id="rId57"/>
    <p:sldId id="2923" r:id="rId58"/>
    <p:sldId id="2920" r:id="rId59"/>
  </p:sldIdLst>
  <p:sldSz cx="11953875" cy="6858000"/>
  <p:notesSz cx="6797675" cy="9926638"/>
  <p:defaultTextStyle>
    <a:defPPr>
      <a:defRPr lang="en-AU"/>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76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7FD"/>
    <a:srgbClr val="99CCFF"/>
    <a:srgbClr val="FFCC99"/>
    <a:srgbClr val="FCC0FC"/>
    <a:srgbClr val="5F9127"/>
    <a:srgbClr val="22525C"/>
    <a:srgbClr val="CC0000"/>
    <a:srgbClr val="000099"/>
    <a:srgbClr val="FF0066"/>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86460" autoAdjust="0"/>
  </p:normalViewPr>
  <p:slideViewPr>
    <p:cSldViewPr>
      <p:cViewPr varScale="1">
        <p:scale>
          <a:sx n="93" d="100"/>
          <a:sy n="93" d="100"/>
        </p:scale>
        <p:origin x="92" y="196"/>
      </p:cViewPr>
      <p:guideLst>
        <p:guide orient="horz" pos="2208"/>
        <p:guide pos="3765"/>
      </p:guideLst>
    </p:cSldViewPr>
  </p:slideViewPr>
  <p:outlineViewPr>
    <p:cViewPr>
      <p:scale>
        <a:sx n="33" d="100"/>
        <a:sy n="33" d="100"/>
      </p:scale>
      <p:origin x="0" y="-10120"/>
    </p:cViewPr>
  </p:outlineViewPr>
  <p:notesTextViewPr>
    <p:cViewPr>
      <p:scale>
        <a:sx n="100" d="100"/>
        <a:sy n="100" d="100"/>
      </p:scale>
      <p:origin x="0" y="0"/>
    </p:cViewPr>
  </p:notesTextViewPr>
  <p:sorterViewPr>
    <p:cViewPr varScale="1">
      <p:scale>
        <a:sx n="1" d="1"/>
        <a:sy n="1" d="1"/>
      </p:scale>
      <p:origin x="0" y="-16520"/>
    </p:cViewPr>
  </p:sorterViewPr>
  <p:notesViewPr>
    <p:cSldViewPr>
      <p:cViewPr varScale="1">
        <p:scale>
          <a:sx n="69" d="100"/>
          <a:sy n="69" d="100"/>
        </p:scale>
        <p:origin x="2108" y="4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ECAB9-4B23-4C0A-B143-B03F7F6DE6E1}"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B47EF6A7-2798-47D0-B0D8-71D87104EB32}">
      <dgm:prSet phldrT="[Text]"/>
      <dgm:spPr>
        <a:solidFill>
          <a:srgbClr val="002060"/>
        </a:solidFill>
      </dgm:spPr>
      <dgm:t>
        <a:bodyPr/>
        <a:lstStyle/>
        <a:p>
          <a:r>
            <a:rPr lang="en-US" b="1" dirty="0" smtClean="0"/>
            <a:t>Data Science</a:t>
          </a:r>
          <a:endParaRPr lang="en-US" b="1" dirty="0"/>
        </a:p>
      </dgm:t>
    </dgm:pt>
    <dgm:pt modelId="{7704B405-204C-4147-A544-8B221AC3D723}" type="parTrans" cxnId="{D219F240-847F-4BDA-9A4E-5D8AE7A45453}">
      <dgm:prSet/>
      <dgm:spPr/>
      <dgm:t>
        <a:bodyPr/>
        <a:lstStyle/>
        <a:p>
          <a:endParaRPr lang="en-US"/>
        </a:p>
      </dgm:t>
    </dgm:pt>
    <dgm:pt modelId="{129E370F-2241-43ED-9728-91B567ADC38B}" type="sibTrans" cxnId="{D219F240-847F-4BDA-9A4E-5D8AE7A45453}">
      <dgm:prSet/>
      <dgm:spPr/>
      <dgm:t>
        <a:bodyPr/>
        <a:lstStyle/>
        <a:p>
          <a:endParaRPr lang="en-US"/>
        </a:p>
      </dgm:t>
    </dgm:pt>
    <dgm:pt modelId="{EC79AE40-EC8E-4D61-AEDF-9FDD76ADBE86}">
      <dgm:prSet phldrT="[Text]" custT="1"/>
      <dgm:spPr>
        <a:solidFill>
          <a:schemeClr val="accent6">
            <a:lumMod val="40000"/>
            <a:lumOff val="60000"/>
          </a:schemeClr>
        </a:solidFill>
      </dgm:spPr>
      <dgm:t>
        <a:bodyPr/>
        <a:lstStyle/>
        <a:p>
          <a:r>
            <a:rPr lang="en-US" sz="2000" b="1" dirty="0" smtClean="0">
              <a:solidFill>
                <a:schemeClr val="tx1"/>
              </a:solidFill>
            </a:rPr>
            <a:t>1</a:t>
          </a:r>
        </a:p>
        <a:p>
          <a:r>
            <a:rPr lang="en-US" sz="2000" b="1" dirty="0" smtClean="0">
              <a:solidFill>
                <a:schemeClr val="tx1"/>
              </a:solidFill>
            </a:rPr>
            <a:t>Business Understanding</a:t>
          </a:r>
          <a:endParaRPr lang="en-US" sz="2000" b="1" dirty="0">
            <a:solidFill>
              <a:schemeClr val="tx1"/>
            </a:solidFill>
          </a:endParaRPr>
        </a:p>
      </dgm:t>
    </dgm:pt>
    <dgm:pt modelId="{4357C391-11F4-4CA2-B0FA-99DB682DB540}" type="parTrans" cxnId="{F8882128-9611-4777-8A7B-079269E67527}">
      <dgm:prSet/>
      <dgm:spPr/>
      <dgm:t>
        <a:bodyPr/>
        <a:lstStyle/>
        <a:p>
          <a:endParaRPr lang="en-US"/>
        </a:p>
      </dgm:t>
    </dgm:pt>
    <dgm:pt modelId="{697D3AD3-F211-4650-89CB-DDE8AA69FF53}" type="sibTrans" cxnId="{F8882128-9611-4777-8A7B-079269E67527}">
      <dgm:prSet/>
      <dgm:spPr/>
      <dgm:t>
        <a:bodyPr/>
        <a:lstStyle/>
        <a:p>
          <a:endParaRPr lang="en-US"/>
        </a:p>
      </dgm:t>
    </dgm:pt>
    <dgm:pt modelId="{1F76E3E8-4E2E-4C02-A037-006FAEC45B19}">
      <dgm:prSet phldrT="[Text]" custT="1"/>
      <dgm:spPr>
        <a:solidFill>
          <a:srgbClr val="D4ECBA"/>
        </a:solidFill>
        <a:ln>
          <a:noFill/>
        </a:ln>
      </dgm:spPr>
      <dgm:t>
        <a:bodyPr/>
        <a:lstStyle/>
        <a:p>
          <a:r>
            <a:rPr lang="en-US" sz="2400" b="1" dirty="0" smtClean="0">
              <a:solidFill>
                <a:schemeClr val="tx1"/>
              </a:solidFill>
            </a:rPr>
            <a:t>2</a:t>
          </a:r>
        </a:p>
        <a:p>
          <a:r>
            <a:rPr lang="en-US" sz="2400" b="1" dirty="0" smtClean="0">
              <a:solidFill>
                <a:schemeClr val="tx1"/>
              </a:solidFill>
            </a:rPr>
            <a:t>Data Mining</a:t>
          </a:r>
        </a:p>
        <a:p>
          <a:endParaRPr lang="en-US" sz="2000" dirty="0">
            <a:solidFill>
              <a:schemeClr val="tx1"/>
            </a:solidFill>
          </a:endParaRPr>
        </a:p>
      </dgm:t>
    </dgm:pt>
    <dgm:pt modelId="{7BD0EA7F-0243-4557-B0AD-0B387F81EA4A}" type="parTrans" cxnId="{529DE59D-67BD-4B66-B6B6-BAA55AFC5075}">
      <dgm:prSet/>
      <dgm:spPr/>
      <dgm:t>
        <a:bodyPr/>
        <a:lstStyle/>
        <a:p>
          <a:endParaRPr lang="en-US"/>
        </a:p>
      </dgm:t>
    </dgm:pt>
    <dgm:pt modelId="{5A83D214-8F1E-4DBC-A09E-E44DF9E7FF56}" type="sibTrans" cxnId="{529DE59D-67BD-4B66-B6B6-BAA55AFC5075}">
      <dgm:prSet/>
      <dgm:spPr/>
      <dgm:t>
        <a:bodyPr/>
        <a:lstStyle/>
        <a:p>
          <a:endParaRPr lang="en-US"/>
        </a:p>
      </dgm:t>
    </dgm:pt>
    <dgm:pt modelId="{710413C5-EFEC-4C2C-807E-43A3CB016963}">
      <dgm:prSet phldrT="[Text]" custT="1"/>
      <dgm:spPr>
        <a:solidFill>
          <a:srgbClr val="FFFF99"/>
        </a:solidFill>
      </dgm:spPr>
      <dgm:t>
        <a:bodyPr/>
        <a:lstStyle/>
        <a:p>
          <a:r>
            <a:rPr lang="en-US" sz="2400" b="1" dirty="0" smtClean="0">
              <a:solidFill>
                <a:schemeClr val="tx1"/>
              </a:solidFill>
            </a:rPr>
            <a:t>3</a:t>
          </a:r>
        </a:p>
        <a:p>
          <a:r>
            <a:rPr lang="en-US" sz="2400" b="1" dirty="0" smtClean="0">
              <a:solidFill>
                <a:schemeClr val="tx1"/>
              </a:solidFill>
            </a:rPr>
            <a:t>Data Cleaning &amp; Exploration</a:t>
          </a:r>
          <a:endParaRPr lang="en-US" sz="2400" b="1" dirty="0">
            <a:solidFill>
              <a:schemeClr val="tx1"/>
            </a:solidFill>
          </a:endParaRPr>
        </a:p>
      </dgm:t>
    </dgm:pt>
    <dgm:pt modelId="{E06984B8-D1B2-45A2-8096-5861D8D47E2D}" type="parTrans" cxnId="{E94BE560-A31D-4DDC-A6A2-304E7202B53B}">
      <dgm:prSet/>
      <dgm:spPr/>
      <dgm:t>
        <a:bodyPr/>
        <a:lstStyle/>
        <a:p>
          <a:endParaRPr lang="en-US"/>
        </a:p>
      </dgm:t>
    </dgm:pt>
    <dgm:pt modelId="{E67DFB52-1BD3-44E9-B342-DB0661361CBA}" type="sibTrans" cxnId="{E94BE560-A31D-4DDC-A6A2-304E7202B53B}">
      <dgm:prSet/>
      <dgm:spPr/>
      <dgm:t>
        <a:bodyPr/>
        <a:lstStyle/>
        <a:p>
          <a:endParaRPr lang="en-US"/>
        </a:p>
      </dgm:t>
    </dgm:pt>
    <dgm:pt modelId="{CF79CB1B-8C7C-48A4-A47D-06209E604226}">
      <dgm:prSet phldrT="[Text]" custT="1"/>
      <dgm:spPr>
        <a:solidFill>
          <a:schemeClr val="accent5">
            <a:lumMod val="60000"/>
            <a:lumOff val="40000"/>
          </a:schemeClr>
        </a:solidFill>
      </dgm:spPr>
      <dgm:t>
        <a:bodyPr/>
        <a:lstStyle/>
        <a:p>
          <a:r>
            <a:rPr lang="en-US" sz="2400" b="1" dirty="0" smtClean="0">
              <a:solidFill>
                <a:schemeClr val="tx1"/>
              </a:solidFill>
            </a:rPr>
            <a:t>4</a:t>
          </a:r>
        </a:p>
        <a:p>
          <a:r>
            <a:rPr lang="en-US" sz="2400" b="1" dirty="0" smtClean="0">
              <a:solidFill>
                <a:schemeClr val="tx1"/>
              </a:solidFill>
            </a:rPr>
            <a:t>Feature Engineering</a:t>
          </a:r>
          <a:endParaRPr lang="en-US" sz="2400" b="1" dirty="0">
            <a:solidFill>
              <a:schemeClr val="tx1"/>
            </a:solidFill>
          </a:endParaRPr>
        </a:p>
      </dgm:t>
    </dgm:pt>
    <dgm:pt modelId="{BA31B8E2-4C96-4478-B429-970B5DB43E64}" type="parTrans" cxnId="{DBD0FA39-5FB6-41AC-B0E1-8EB4FF49C1AD}">
      <dgm:prSet/>
      <dgm:spPr/>
      <dgm:t>
        <a:bodyPr/>
        <a:lstStyle/>
        <a:p>
          <a:endParaRPr lang="en-US"/>
        </a:p>
      </dgm:t>
    </dgm:pt>
    <dgm:pt modelId="{357589CD-C6FA-4FBB-AC21-60C6E434CF84}" type="sibTrans" cxnId="{DBD0FA39-5FB6-41AC-B0E1-8EB4FF49C1AD}">
      <dgm:prSet/>
      <dgm:spPr/>
      <dgm:t>
        <a:bodyPr/>
        <a:lstStyle/>
        <a:p>
          <a:endParaRPr lang="en-US"/>
        </a:p>
      </dgm:t>
    </dgm:pt>
    <dgm:pt modelId="{9D1DE2CA-E1A7-4317-AAE0-E3CAEE1BD239}">
      <dgm:prSet phldrT="[Text]" custT="1"/>
      <dgm:spPr>
        <a:solidFill>
          <a:srgbClr val="99CCFF"/>
        </a:solidFill>
      </dgm:spPr>
      <dgm:t>
        <a:bodyPr/>
        <a:lstStyle/>
        <a:p>
          <a:r>
            <a:rPr lang="en-US" sz="2400" b="1" dirty="0" smtClean="0">
              <a:solidFill>
                <a:schemeClr val="tx1"/>
              </a:solidFill>
            </a:rPr>
            <a:t>5</a:t>
          </a:r>
        </a:p>
        <a:p>
          <a:r>
            <a:rPr lang="en-US" sz="2400" b="1" dirty="0" smtClean="0">
              <a:solidFill>
                <a:schemeClr val="tx1"/>
              </a:solidFill>
            </a:rPr>
            <a:t>Predictive </a:t>
          </a:r>
        </a:p>
        <a:p>
          <a:r>
            <a:rPr lang="en-US" sz="2400" b="1" dirty="0" smtClean="0">
              <a:solidFill>
                <a:schemeClr val="tx1"/>
              </a:solidFill>
            </a:rPr>
            <a:t>Modelling</a:t>
          </a:r>
          <a:endParaRPr lang="en-US" sz="2400" b="1" dirty="0">
            <a:solidFill>
              <a:schemeClr val="tx1"/>
            </a:solidFill>
          </a:endParaRPr>
        </a:p>
      </dgm:t>
    </dgm:pt>
    <dgm:pt modelId="{22333547-3489-41F9-ADA1-902BA8512384}" type="parTrans" cxnId="{0D4C6999-873C-4644-8106-4C250AE2F4E2}">
      <dgm:prSet/>
      <dgm:spPr/>
      <dgm:t>
        <a:bodyPr/>
        <a:lstStyle/>
        <a:p>
          <a:endParaRPr lang="en-US"/>
        </a:p>
      </dgm:t>
    </dgm:pt>
    <dgm:pt modelId="{27A92429-FBF7-4E32-B244-130C8C706CFC}" type="sibTrans" cxnId="{0D4C6999-873C-4644-8106-4C250AE2F4E2}">
      <dgm:prSet/>
      <dgm:spPr/>
      <dgm:t>
        <a:bodyPr/>
        <a:lstStyle/>
        <a:p>
          <a:endParaRPr lang="en-US"/>
        </a:p>
      </dgm:t>
    </dgm:pt>
    <dgm:pt modelId="{22EC3390-2E6E-4BD5-BBCB-E0AD23890EE6}">
      <dgm:prSet phldrT="[Text]" custT="1"/>
      <dgm:spPr>
        <a:solidFill>
          <a:srgbClr val="FFCC99"/>
        </a:solidFill>
      </dgm:spPr>
      <dgm:t>
        <a:bodyPr/>
        <a:lstStyle/>
        <a:p>
          <a:r>
            <a:rPr lang="en-US" sz="2400" b="1" dirty="0" smtClean="0">
              <a:solidFill>
                <a:schemeClr val="tx1"/>
              </a:solidFill>
            </a:rPr>
            <a:t>6</a:t>
          </a:r>
        </a:p>
        <a:p>
          <a:r>
            <a:rPr lang="en-US" sz="2300" b="1" dirty="0" smtClean="0">
              <a:solidFill>
                <a:schemeClr val="tx1"/>
              </a:solidFill>
            </a:rPr>
            <a:t>Visualization</a:t>
          </a:r>
          <a:endParaRPr lang="en-US" sz="2300" b="1" dirty="0">
            <a:solidFill>
              <a:schemeClr val="tx1"/>
            </a:solidFill>
          </a:endParaRPr>
        </a:p>
      </dgm:t>
    </dgm:pt>
    <dgm:pt modelId="{3964264C-F892-47A6-B92C-6A839B6D6A48}" type="parTrans" cxnId="{348C572F-C31C-45C8-B4A1-2923C5189276}">
      <dgm:prSet/>
      <dgm:spPr/>
      <dgm:t>
        <a:bodyPr/>
        <a:lstStyle/>
        <a:p>
          <a:endParaRPr lang="en-US"/>
        </a:p>
      </dgm:t>
    </dgm:pt>
    <dgm:pt modelId="{4F54D109-0324-4F79-8554-710632FD19FA}" type="sibTrans" cxnId="{348C572F-C31C-45C8-B4A1-2923C5189276}">
      <dgm:prSet/>
      <dgm:spPr/>
      <dgm:t>
        <a:bodyPr/>
        <a:lstStyle/>
        <a:p>
          <a:endParaRPr lang="en-US"/>
        </a:p>
      </dgm:t>
    </dgm:pt>
    <dgm:pt modelId="{8FF1A08A-A337-4423-AB20-A4892C73CD52}" type="pres">
      <dgm:prSet presAssocID="{61CECAB9-4B23-4C0A-B143-B03F7F6DE6E1}" presName="Name0" presStyleCnt="0">
        <dgm:presLayoutVars>
          <dgm:chMax val="1"/>
          <dgm:chPref val="1"/>
          <dgm:dir/>
          <dgm:animOne val="branch"/>
          <dgm:animLvl val="lvl"/>
        </dgm:presLayoutVars>
      </dgm:prSet>
      <dgm:spPr/>
      <dgm:t>
        <a:bodyPr/>
        <a:lstStyle/>
        <a:p>
          <a:endParaRPr lang="en-US"/>
        </a:p>
      </dgm:t>
    </dgm:pt>
    <dgm:pt modelId="{E7671280-21E7-4DA2-8EC9-A04C58B0E405}" type="pres">
      <dgm:prSet presAssocID="{B47EF6A7-2798-47D0-B0D8-71D87104EB32}" presName="Parent" presStyleLbl="node0" presStyleIdx="0" presStyleCnt="1" custLinFactNeighborX="-438" custLinFactNeighborY="914">
        <dgm:presLayoutVars>
          <dgm:chMax val="6"/>
          <dgm:chPref val="6"/>
        </dgm:presLayoutVars>
      </dgm:prSet>
      <dgm:spPr/>
      <dgm:t>
        <a:bodyPr/>
        <a:lstStyle/>
        <a:p>
          <a:endParaRPr lang="en-US"/>
        </a:p>
      </dgm:t>
    </dgm:pt>
    <dgm:pt modelId="{0CFA0519-9A72-4344-8F88-16EAC2A82BEE}" type="pres">
      <dgm:prSet presAssocID="{EC79AE40-EC8E-4D61-AEDF-9FDD76ADBE86}" presName="Accent1" presStyleCnt="0"/>
      <dgm:spPr/>
    </dgm:pt>
    <dgm:pt modelId="{5B1FE80D-F5BE-4E6D-9AAF-E63FC8EE1868}" type="pres">
      <dgm:prSet presAssocID="{EC79AE40-EC8E-4D61-AEDF-9FDD76ADBE86}" presName="Accent" presStyleLbl="bgShp" presStyleIdx="0" presStyleCnt="6"/>
      <dgm:spPr/>
    </dgm:pt>
    <dgm:pt modelId="{31176983-CD61-4403-B3A1-9AFC4EDF35CB}" type="pres">
      <dgm:prSet presAssocID="{EC79AE40-EC8E-4D61-AEDF-9FDD76ADBE86}" presName="Child1" presStyleLbl="node1" presStyleIdx="0" presStyleCnt="6" custScaleX="113769">
        <dgm:presLayoutVars>
          <dgm:chMax val="0"/>
          <dgm:chPref val="0"/>
          <dgm:bulletEnabled val="1"/>
        </dgm:presLayoutVars>
      </dgm:prSet>
      <dgm:spPr/>
      <dgm:t>
        <a:bodyPr/>
        <a:lstStyle/>
        <a:p>
          <a:endParaRPr lang="en-US"/>
        </a:p>
      </dgm:t>
    </dgm:pt>
    <dgm:pt modelId="{0E664E01-8446-4B32-BC96-96B1AEF4D4E1}" type="pres">
      <dgm:prSet presAssocID="{1F76E3E8-4E2E-4C02-A037-006FAEC45B19}" presName="Accent2" presStyleCnt="0"/>
      <dgm:spPr/>
    </dgm:pt>
    <dgm:pt modelId="{2F6CFBE8-3D86-48B2-A305-92657BD5C6C8}" type="pres">
      <dgm:prSet presAssocID="{1F76E3E8-4E2E-4C02-A037-006FAEC45B19}" presName="Accent" presStyleLbl="bgShp" presStyleIdx="1" presStyleCnt="6"/>
      <dgm:spPr/>
    </dgm:pt>
    <dgm:pt modelId="{3BC907D7-EFC5-414E-829A-C154A746DB9B}" type="pres">
      <dgm:prSet presAssocID="{1F76E3E8-4E2E-4C02-A037-006FAEC45B19}" presName="Child2" presStyleLbl="node1" presStyleIdx="1" presStyleCnt="6" custScaleX="110289">
        <dgm:presLayoutVars>
          <dgm:chMax val="0"/>
          <dgm:chPref val="0"/>
          <dgm:bulletEnabled val="1"/>
        </dgm:presLayoutVars>
      </dgm:prSet>
      <dgm:spPr/>
      <dgm:t>
        <a:bodyPr/>
        <a:lstStyle/>
        <a:p>
          <a:endParaRPr lang="en-US"/>
        </a:p>
      </dgm:t>
    </dgm:pt>
    <dgm:pt modelId="{463281D3-A228-4EC5-A831-F9CA2ACF23F6}" type="pres">
      <dgm:prSet presAssocID="{710413C5-EFEC-4C2C-807E-43A3CB016963}" presName="Accent3" presStyleCnt="0"/>
      <dgm:spPr/>
    </dgm:pt>
    <dgm:pt modelId="{5CCDDD7A-A63F-4B91-856F-B1660D3F4CB9}" type="pres">
      <dgm:prSet presAssocID="{710413C5-EFEC-4C2C-807E-43A3CB016963}" presName="Accent" presStyleLbl="bgShp" presStyleIdx="2" presStyleCnt="6"/>
      <dgm:spPr/>
    </dgm:pt>
    <dgm:pt modelId="{FDE3F421-D6ED-425E-A5EC-BCC2663D3422}" type="pres">
      <dgm:prSet presAssocID="{710413C5-EFEC-4C2C-807E-43A3CB016963}" presName="Child3" presStyleLbl="node1" presStyleIdx="2" presStyleCnt="6" custScaleX="115433">
        <dgm:presLayoutVars>
          <dgm:chMax val="0"/>
          <dgm:chPref val="0"/>
          <dgm:bulletEnabled val="1"/>
        </dgm:presLayoutVars>
      </dgm:prSet>
      <dgm:spPr/>
      <dgm:t>
        <a:bodyPr/>
        <a:lstStyle/>
        <a:p>
          <a:endParaRPr lang="en-US"/>
        </a:p>
      </dgm:t>
    </dgm:pt>
    <dgm:pt modelId="{72EFC910-CADF-46EC-8ECA-A0F87CE3EF8B}" type="pres">
      <dgm:prSet presAssocID="{CF79CB1B-8C7C-48A4-A47D-06209E604226}" presName="Accent4" presStyleCnt="0"/>
      <dgm:spPr/>
    </dgm:pt>
    <dgm:pt modelId="{409E7D86-CFE5-4652-B220-0AE7540211A0}" type="pres">
      <dgm:prSet presAssocID="{CF79CB1B-8C7C-48A4-A47D-06209E604226}" presName="Accent" presStyleLbl="bgShp" presStyleIdx="3" presStyleCnt="6"/>
      <dgm:spPr/>
    </dgm:pt>
    <dgm:pt modelId="{4865C0FA-B676-4E13-96CF-9DF8A01C4055}" type="pres">
      <dgm:prSet presAssocID="{CF79CB1B-8C7C-48A4-A47D-06209E604226}" presName="Child4" presStyleLbl="node1" presStyleIdx="3" presStyleCnt="6" custScaleX="114565">
        <dgm:presLayoutVars>
          <dgm:chMax val="0"/>
          <dgm:chPref val="0"/>
          <dgm:bulletEnabled val="1"/>
        </dgm:presLayoutVars>
      </dgm:prSet>
      <dgm:spPr/>
      <dgm:t>
        <a:bodyPr/>
        <a:lstStyle/>
        <a:p>
          <a:endParaRPr lang="en-US"/>
        </a:p>
      </dgm:t>
    </dgm:pt>
    <dgm:pt modelId="{4F4661E3-C4BE-476D-823F-5DC715C5AE95}" type="pres">
      <dgm:prSet presAssocID="{9D1DE2CA-E1A7-4317-AAE0-E3CAEE1BD239}" presName="Accent5" presStyleCnt="0"/>
      <dgm:spPr/>
    </dgm:pt>
    <dgm:pt modelId="{3CFDD444-5D42-48A9-8202-119E7C2A2812}" type="pres">
      <dgm:prSet presAssocID="{9D1DE2CA-E1A7-4317-AAE0-E3CAEE1BD239}" presName="Accent" presStyleLbl="bgShp" presStyleIdx="4" presStyleCnt="6"/>
      <dgm:spPr/>
    </dgm:pt>
    <dgm:pt modelId="{041E6EFD-1341-44D5-B952-729757CE5604}" type="pres">
      <dgm:prSet presAssocID="{9D1DE2CA-E1A7-4317-AAE0-E3CAEE1BD239}" presName="Child5" presStyleLbl="node1" presStyleIdx="4" presStyleCnt="6">
        <dgm:presLayoutVars>
          <dgm:chMax val="0"/>
          <dgm:chPref val="0"/>
          <dgm:bulletEnabled val="1"/>
        </dgm:presLayoutVars>
      </dgm:prSet>
      <dgm:spPr/>
      <dgm:t>
        <a:bodyPr/>
        <a:lstStyle/>
        <a:p>
          <a:endParaRPr lang="en-US"/>
        </a:p>
      </dgm:t>
    </dgm:pt>
    <dgm:pt modelId="{2F6DDA41-545C-4BF2-9B98-BEC802156ADE}" type="pres">
      <dgm:prSet presAssocID="{22EC3390-2E6E-4BD5-BBCB-E0AD23890EE6}" presName="Accent6" presStyleCnt="0"/>
      <dgm:spPr/>
    </dgm:pt>
    <dgm:pt modelId="{F1E6782E-38DB-46D6-80A6-471F0FA47FFB}" type="pres">
      <dgm:prSet presAssocID="{22EC3390-2E6E-4BD5-BBCB-E0AD23890EE6}" presName="Accent" presStyleLbl="bgShp" presStyleIdx="5" presStyleCnt="6"/>
      <dgm:spPr/>
    </dgm:pt>
    <dgm:pt modelId="{82BAA6B1-41E9-49DB-8EC0-46EC6DDB066A}" type="pres">
      <dgm:prSet presAssocID="{22EC3390-2E6E-4BD5-BBCB-E0AD23890EE6}" presName="Child6" presStyleLbl="node1" presStyleIdx="5" presStyleCnt="6" custScaleX="114239">
        <dgm:presLayoutVars>
          <dgm:chMax val="0"/>
          <dgm:chPref val="0"/>
          <dgm:bulletEnabled val="1"/>
        </dgm:presLayoutVars>
      </dgm:prSet>
      <dgm:spPr/>
      <dgm:t>
        <a:bodyPr/>
        <a:lstStyle/>
        <a:p>
          <a:endParaRPr lang="en-US"/>
        </a:p>
      </dgm:t>
    </dgm:pt>
  </dgm:ptLst>
  <dgm:cxnLst>
    <dgm:cxn modelId="{F3DA7FD0-C3F7-4ABD-A482-14CA581BA716}" type="presOf" srcId="{EC79AE40-EC8E-4D61-AEDF-9FDD76ADBE86}" destId="{31176983-CD61-4403-B3A1-9AFC4EDF35CB}" srcOrd="0" destOrd="0" presId="urn:microsoft.com/office/officeart/2011/layout/HexagonRadial"/>
    <dgm:cxn modelId="{529DE59D-67BD-4B66-B6B6-BAA55AFC5075}" srcId="{B47EF6A7-2798-47D0-B0D8-71D87104EB32}" destId="{1F76E3E8-4E2E-4C02-A037-006FAEC45B19}" srcOrd="1" destOrd="0" parTransId="{7BD0EA7F-0243-4557-B0AD-0B387F81EA4A}" sibTransId="{5A83D214-8F1E-4DBC-A09E-E44DF9E7FF56}"/>
    <dgm:cxn modelId="{DBD0FA39-5FB6-41AC-B0E1-8EB4FF49C1AD}" srcId="{B47EF6A7-2798-47D0-B0D8-71D87104EB32}" destId="{CF79CB1B-8C7C-48A4-A47D-06209E604226}" srcOrd="3" destOrd="0" parTransId="{BA31B8E2-4C96-4478-B429-970B5DB43E64}" sibTransId="{357589CD-C6FA-4FBB-AC21-60C6E434CF84}"/>
    <dgm:cxn modelId="{28B6C709-5039-4E7D-A0A9-C69D62AFF6BB}" type="presOf" srcId="{61CECAB9-4B23-4C0A-B143-B03F7F6DE6E1}" destId="{8FF1A08A-A337-4423-AB20-A4892C73CD52}" srcOrd="0" destOrd="0" presId="urn:microsoft.com/office/officeart/2011/layout/HexagonRadial"/>
    <dgm:cxn modelId="{0D4C6999-873C-4644-8106-4C250AE2F4E2}" srcId="{B47EF6A7-2798-47D0-B0D8-71D87104EB32}" destId="{9D1DE2CA-E1A7-4317-AAE0-E3CAEE1BD239}" srcOrd="4" destOrd="0" parTransId="{22333547-3489-41F9-ADA1-902BA8512384}" sibTransId="{27A92429-FBF7-4E32-B244-130C8C706CFC}"/>
    <dgm:cxn modelId="{8DB35B26-736A-4501-B734-5B52BD30F624}" type="presOf" srcId="{9D1DE2CA-E1A7-4317-AAE0-E3CAEE1BD239}" destId="{041E6EFD-1341-44D5-B952-729757CE5604}" srcOrd="0" destOrd="0" presId="urn:microsoft.com/office/officeart/2011/layout/HexagonRadial"/>
    <dgm:cxn modelId="{E94BE560-A31D-4DDC-A6A2-304E7202B53B}" srcId="{B47EF6A7-2798-47D0-B0D8-71D87104EB32}" destId="{710413C5-EFEC-4C2C-807E-43A3CB016963}" srcOrd="2" destOrd="0" parTransId="{E06984B8-D1B2-45A2-8096-5861D8D47E2D}" sibTransId="{E67DFB52-1BD3-44E9-B342-DB0661361CBA}"/>
    <dgm:cxn modelId="{72DC6137-C1F0-4F51-AEBF-5F89A14E001D}" type="presOf" srcId="{710413C5-EFEC-4C2C-807E-43A3CB016963}" destId="{FDE3F421-D6ED-425E-A5EC-BCC2663D3422}" srcOrd="0" destOrd="0" presId="urn:microsoft.com/office/officeart/2011/layout/HexagonRadial"/>
    <dgm:cxn modelId="{3CCAA22F-A050-4475-9585-E4866F317798}" type="presOf" srcId="{CF79CB1B-8C7C-48A4-A47D-06209E604226}" destId="{4865C0FA-B676-4E13-96CF-9DF8A01C4055}" srcOrd="0" destOrd="0" presId="urn:microsoft.com/office/officeart/2011/layout/HexagonRadial"/>
    <dgm:cxn modelId="{348C572F-C31C-45C8-B4A1-2923C5189276}" srcId="{B47EF6A7-2798-47D0-B0D8-71D87104EB32}" destId="{22EC3390-2E6E-4BD5-BBCB-E0AD23890EE6}" srcOrd="5" destOrd="0" parTransId="{3964264C-F892-47A6-B92C-6A839B6D6A48}" sibTransId="{4F54D109-0324-4F79-8554-710632FD19FA}"/>
    <dgm:cxn modelId="{F8882128-9611-4777-8A7B-079269E67527}" srcId="{B47EF6A7-2798-47D0-B0D8-71D87104EB32}" destId="{EC79AE40-EC8E-4D61-AEDF-9FDD76ADBE86}" srcOrd="0" destOrd="0" parTransId="{4357C391-11F4-4CA2-B0FA-99DB682DB540}" sibTransId="{697D3AD3-F211-4650-89CB-DDE8AA69FF53}"/>
    <dgm:cxn modelId="{D219F240-847F-4BDA-9A4E-5D8AE7A45453}" srcId="{61CECAB9-4B23-4C0A-B143-B03F7F6DE6E1}" destId="{B47EF6A7-2798-47D0-B0D8-71D87104EB32}" srcOrd="0" destOrd="0" parTransId="{7704B405-204C-4147-A544-8B221AC3D723}" sibTransId="{129E370F-2241-43ED-9728-91B567ADC38B}"/>
    <dgm:cxn modelId="{5CB27B07-6F13-4B65-AF09-0B05B436CB4B}" type="presOf" srcId="{B47EF6A7-2798-47D0-B0D8-71D87104EB32}" destId="{E7671280-21E7-4DA2-8EC9-A04C58B0E405}" srcOrd="0" destOrd="0" presId="urn:microsoft.com/office/officeart/2011/layout/HexagonRadial"/>
    <dgm:cxn modelId="{1AF65923-1309-4A8A-A4C2-9D7B90DB8784}" type="presOf" srcId="{1F76E3E8-4E2E-4C02-A037-006FAEC45B19}" destId="{3BC907D7-EFC5-414E-829A-C154A746DB9B}" srcOrd="0" destOrd="0" presId="urn:microsoft.com/office/officeart/2011/layout/HexagonRadial"/>
    <dgm:cxn modelId="{056E27E2-2EEA-4928-9EB1-DCC1A6335FEE}" type="presOf" srcId="{22EC3390-2E6E-4BD5-BBCB-E0AD23890EE6}" destId="{82BAA6B1-41E9-49DB-8EC0-46EC6DDB066A}" srcOrd="0" destOrd="0" presId="urn:microsoft.com/office/officeart/2011/layout/HexagonRadial"/>
    <dgm:cxn modelId="{A8A44D73-84F0-447F-BEA0-BB658A84E5F9}" type="presParOf" srcId="{8FF1A08A-A337-4423-AB20-A4892C73CD52}" destId="{E7671280-21E7-4DA2-8EC9-A04C58B0E405}" srcOrd="0" destOrd="0" presId="urn:microsoft.com/office/officeart/2011/layout/HexagonRadial"/>
    <dgm:cxn modelId="{11B4F7CE-A403-446F-85BA-7A43B28599D0}" type="presParOf" srcId="{8FF1A08A-A337-4423-AB20-A4892C73CD52}" destId="{0CFA0519-9A72-4344-8F88-16EAC2A82BEE}" srcOrd="1" destOrd="0" presId="urn:microsoft.com/office/officeart/2011/layout/HexagonRadial"/>
    <dgm:cxn modelId="{36F91BFB-B8FB-4AC9-B4DA-E51B9D364776}" type="presParOf" srcId="{0CFA0519-9A72-4344-8F88-16EAC2A82BEE}" destId="{5B1FE80D-F5BE-4E6D-9AAF-E63FC8EE1868}" srcOrd="0" destOrd="0" presId="urn:microsoft.com/office/officeart/2011/layout/HexagonRadial"/>
    <dgm:cxn modelId="{73A16699-4ACA-421E-87E4-0C5D3625C21C}" type="presParOf" srcId="{8FF1A08A-A337-4423-AB20-A4892C73CD52}" destId="{31176983-CD61-4403-B3A1-9AFC4EDF35CB}" srcOrd="2" destOrd="0" presId="urn:microsoft.com/office/officeart/2011/layout/HexagonRadial"/>
    <dgm:cxn modelId="{44BD20E6-E35D-42F1-A3E2-48C797941314}" type="presParOf" srcId="{8FF1A08A-A337-4423-AB20-A4892C73CD52}" destId="{0E664E01-8446-4B32-BC96-96B1AEF4D4E1}" srcOrd="3" destOrd="0" presId="urn:microsoft.com/office/officeart/2011/layout/HexagonRadial"/>
    <dgm:cxn modelId="{5D907A34-4BDF-4EEC-8D31-84487CB03B36}" type="presParOf" srcId="{0E664E01-8446-4B32-BC96-96B1AEF4D4E1}" destId="{2F6CFBE8-3D86-48B2-A305-92657BD5C6C8}" srcOrd="0" destOrd="0" presId="urn:microsoft.com/office/officeart/2011/layout/HexagonRadial"/>
    <dgm:cxn modelId="{B643CFE6-E6BE-47B3-832A-EC96F935BB6A}" type="presParOf" srcId="{8FF1A08A-A337-4423-AB20-A4892C73CD52}" destId="{3BC907D7-EFC5-414E-829A-C154A746DB9B}" srcOrd="4" destOrd="0" presId="urn:microsoft.com/office/officeart/2011/layout/HexagonRadial"/>
    <dgm:cxn modelId="{4AB50721-E8DB-45D9-9B31-94FC1C5B6D88}" type="presParOf" srcId="{8FF1A08A-A337-4423-AB20-A4892C73CD52}" destId="{463281D3-A228-4EC5-A831-F9CA2ACF23F6}" srcOrd="5" destOrd="0" presId="urn:microsoft.com/office/officeart/2011/layout/HexagonRadial"/>
    <dgm:cxn modelId="{0A4C8A50-DBB6-465E-B159-A6278ACABC0E}" type="presParOf" srcId="{463281D3-A228-4EC5-A831-F9CA2ACF23F6}" destId="{5CCDDD7A-A63F-4B91-856F-B1660D3F4CB9}" srcOrd="0" destOrd="0" presId="urn:microsoft.com/office/officeart/2011/layout/HexagonRadial"/>
    <dgm:cxn modelId="{EAAC9A3F-C4E7-4DF8-95D3-78AD52B61B36}" type="presParOf" srcId="{8FF1A08A-A337-4423-AB20-A4892C73CD52}" destId="{FDE3F421-D6ED-425E-A5EC-BCC2663D3422}" srcOrd="6" destOrd="0" presId="urn:microsoft.com/office/officeart/2011/layout/HexagonRadial"/>
    <dgm:cxn modelId="{2463C940-1F63-4246-BA74-4E5957D4EB93}" type="presParOf" srcId="{8FF1A08A-A337-4423-AB20-A4892C73CD52}" destId="{72EFC910-CADF-46EC-8ECA-A0F87CE3EF8B}" srcOrd="7" destOrd="0" presId="urn:microsoft.com/office/officeart/2011/layout/HexagonRadial"/>
    <dgm:cxn modelId="{03303ABC-F3FE-4A93-807C-B385A9090021}" type="presParOf" srcId="{72EFC910-CADF-46EC-8ECA-A0F87CE3EF8B}" destId="{409E7D86-CFE5-4652-B220-0AE7540211A0}" srcOrd="0" destOrd="0" presId="urn:microsoft.com/office/officeart/2011/layout/HexagonRadial"/>
    <dgm:cxn modelId="{69EE0EF6-DC7D-4DB2-940E-FB4C98D821D6}" type="presParOf" srcId="{8FF1A08A-A337-4423-AB20-A4892C73CD52}" destId="{4865C0FA-B676-4E13-96CF-9DF8A01C4055}" srcOrd="8" destOrd="0" presId="urn:microsoft.com/office/officeart/2011/layout/HexagonRadial"/>
    <dgm:cxn modelId="{02921B35-4FDC-4F25-83CF-C161F33F0DF0}" type="presParOf" srcId="{8FF1A08A-A337-4423-AB20-A4892C73CD52}" destId="{4F4661E3-C4BE-476D-823F-5DC715C5AE95}" srcOrd="9" destOrd="0" presId="urn:microsoft.com/office/officeart/2011/layout/HexagonRadial"/>
    <dgm:cxn modelId="{CDB886E3-A81B-4F7B-889B-20A25B13F783}" type="presParOf" srcId="{4F4661E3-C4BE-476D-823F-5DC715C5AE95}" destId="{3CFDD444-5D42-48A9-8202-119E7C2A2812}" srcOrd="0" destOrd="0" presId="urn:microsoft.com/office/officeart/2011/layout/HexagonRadial"/>
    <dgm:cxn modelId="{8824CB52-0EA2-4D3B-97A0-1D5A285F5942}" type="presParOf" srcId="{8FF1A08A-A337-4423-AB20-A4892C73CD52}" destId="{041E6EFD-1341-44D5-B952-729757CE5604}" srcOrd="10" destOrd="0" presId="urn:microsoft.com/office/officeart/2011/layout/HexagonRadial"/>
    <dgm:cxn modelId="{D41E9876-1C74-448C-AEAC-F5860E0DA7C9}" type="presParOf" srcId="{8FF1A08A-A337-4423-AB20-A4892C73CD52}" destId="{2F6DDA41-545C-4BF2-9B98-BEC802156ADE}" srcOrd="11" destOrd="0" presId="urn:microsoft.com/office/officeart/2011/layout/HexagonRadial"/>
    <dgm:cxn modelId="{4DA8B18F-EAF8-48EC-B428-32B520FE5393}" type="presParOf" srcId="{2F6DDA41-545C-4BF2-9B98-BEC802156ADE}" destId="{F1E6782E-38DB-46D6-80A6-471F0FA47FFB}" srcOrd="0" destOrd="0" presId="urn:microsoft.com/office/officeart/2011/layout/HexagonRadial"/>
    <dgm:cxn modelId="{F959286B-F963-4F3D-8B27-C66373BBBF65}" type="presParOf" srcId="{8FF1A08A-A337-4423-AB20-A4892C73CD52}" destId="{82BAA6B1-41E9-49DB-8EC0-46EC6DDB066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01026-B1AA-40AA-8E8F-7D2449BE7BC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83E8F98F-1781-4B5D-8775-9E9937F99915}">
      <dgm:prSet phldrT="[Text]" custT="1"/>
      <dgm:spPr>
        <a:solidFill>
          <a:srgbClr val="002060"/>
        </a:solidFill>
      </dgm:spPr>
      <dgm:t>
        <a:bodyPr/>
        <a:lstStyle/>
        <a:p>
          <a:r>
            <a:rPr lang="en-US" sz="3200" b="1" dirty="0" smtClean="0">
              <a:solidFill>
                <a:schemeClr val="bg1"/>
              </a:solidFill>
            </a:rPr>
            <a:t>Skills </a:t>
          </a:r>
          <a:endParaRPr lang="en-US" sz="3200" b="1" dirty="0">
            <a:solidFill>
              <a:schemeClr val="bg1"/>
            </a:solidFill>
          </a:endParaRPr>
        </a:p>
      </dgm:t>
    </dgm:pt>
    <dgm:pt modelId="{A97D7093-C760-42D6-B009-7B321385F9EB}" type="parTrans" cxnId="{FBE6FB2A-7DD1-4241-8940-E45CDBFFB22C}">
      <dgm:prSet/>
      <dgm:spPr/>
      <dgm:t>
        <a:bodyPr/>
        <a:lstStyle/>
        <a:p>
          <a:endParaRPr lang="en-US">
            <a:solidFill>
              <a:schemeClr val="tx1"/>
            </a:solidFill>
          </a:endParaRPr>
        </a:p>
      </dgm:t>
    </dgm:pt>
    <dgm:pt modelId="{A41B3E91-A836-43B7-81D4-D837F01C4970}" type="sibTrans" cxnId="{FBE6FB2A-7DD1-4241-8940-E45CDBFFB22C}">
      <dgm:prSet/>
      <dgm:spPr/>
      <dgm:t>
        <a:bodyPr/>
        <a:lstStyle/>
        <a:p>
          <a:endParaRPr lang="en-US">
            <a:solidFill>
              <a:schemeClr val="tx1"/>
            </a:solidFill>
          </a:endParaRPr>
        </a:p>
      </dgm:t>
    </dgm:pt>
    <dgm:pt modelId="{08DFE896-2C9C-415A-A429-CA1173407596}">
      <dgm:prSet phldrT="[Text]" custT="1"/>
      <dgm:spPr>
        <a:solidFill>
          <a:srgbClr val="FFCC99"/>
        </a:solidFill>
      </dgm:spPr>
      <dgm:t>
        <a:bodyPr/>
        <a:lstStyle/>
        <a:p>
          <a:pPr algn="ctr"/>
          <a:endParaRPr lang="en-US" sz="2400" b="1" dirty="0" smtClean="0">
            <a:solidFill>
              <a:schemeClr val="tx1"/>
            </a:solidFill>
          </a:endParaRPr>
        </a:p>
        <a:p>
          <a:pPr algn="ctr"/>
          <a:r>
            <a:rPr lang="en-US" sz="2400" b="1" dirty="0" err="1" smtClean="0">
              <a:solidFill>
                <a:schemeClr val="tx1"/>
              </a:solidFill>
            </a:rPr>
            <a:t>Maths</a:t>
          </a:r>
          <a:r>
            <a:rPr lang="en-US" sz="2400" b="1" dirty="0" smtClean="0">
              <a:solidFill>
                <a:schemeClr val="tx1"/>
              </a:solidFill>
            </a:rPr>
            <a:t> &amp; Statistics</a:t>
          </a:r>
        </a:p>
        <a:p>
          <a:pPr algn="l"/>
          <a:r>
            <a:rPr lang="en-US" sz="2400" dirty="0" smtClean="0">
              <a:solidFill>
                <a:schemeClr val="tx1"/>
              </a:solidFill>
            </a:rPr>
            <a:t>Machine Learning</a:t>
          </a:r>
        </a:p>
        <a:p>
          <a:pPr algn="l"/>
          <a:r>
            <a:rPr lang="en-US" sz="2400" dirty="0" smtClean="0">
              <a:solidFill>
                <a:schemeClr val="tx1"/>
              </a:solidFill>
            </a:rPr>
            <a:t>Statistical Modelling</a:t>
          </a:r>
        </a:p>
        <a:p>
          <a:pPr algn="l"/>
          <a:r>
            <a:rPr lang="en-US" sz="2400" dirty="0" smtClean="0">
              <a:solidFill>
                <a:schemeClr val="tx1"/>
              </a:solidFill>
            </a:rPr>
            <a:t>Exploratory Analysis</a:t>
          </a:r>
        </a:p>
        <a:p>
          <a:pPr algn="l"/>
          <a:r>
            <a:rPr lang="en-US" sz="2400" dirty="0" smtClean="0">
              <a:solidFill>
                <a:schemeClr val="tx1"/>
              </a:solidFill>
            </a:rPr>
            <a:t>Clustering</a:t>
          </a:r>
        </a:p>
        <a:p>
          <a:pPr algn="l"/>
          <a:r>
            <a:rPr lang="en-US" sz="2400" dirty="0" smtClean="0">
              <a:solidFill>
                <a:schemeClr val="tx1"/>
              </a:solidFill>
            </a:rPr>
            <a:t>Regression Analysis</a:t>
          </a:r>
          <a:endParaRPr lang="en-US" sz="2400" dirty="0">
            <a:solidFill>
              <a:schemeClr val="tx1"/>
            </a:solidFill>
          </a:endParaRPr>
        </a:p>
      </dgm:t>
    </dgm:pt>
    <dgm:pt modelId="{55809FDB-82D0-4EEC-BA7A-318682210C48}" type="parTrans" cxnId="{69883A49-FBAC-4922-86AB-1BE151CCB09E}">
      <dgm:prSet/>
      <dgm:spPr/>
      <dgm:t>
        <a:bodyPr/>
        <a:lstStyle/>
        <a:p>
          <a:endParaRPr lang="en-US">
            <a:solidFill>
              <a:schemeClr val="tx1"/>
            </a:solidFill>
          </a:endParaRPr>
        </a:p>
      </dgm:t>
    </dgm:pt>
    <dgm:pt modelId="{67290A62-1386-4B76-91DF-97A3273F561E}" type="sibTrans" cxnId="{69883A49-FBAC-4922-86AB-1BE151CCB09E}">
      <dgm:prSet/>
      <dgm:spPr/>
      <dgm:t>
        <a:bodyPr/>
        <a:lstStyle/>
        <a:p>
          <a:endParaRPr lang="en-US">
            <a:solidFill>
              <a:schemeClr val="tx1"/>
            </a:solidFill>
          </a:endParaRPr>
        </a:p>
      </dgm:t>
    </dgm:pt>
    <dgm:pt modelId="{D10E21F6-5108-4E57-8688-FCED2D026E08}">
      <dgm:prSet phldrT="[Text]" custT="1"/>
      <dgm:spPr>
        <a:solidFill>
          <a:srgbClr val="99CCFF"/>
        </a:solidFill>
      </dgm:spPr>
      <dgm:t>
        <a:bodyPr/>
        <a:lstStyle/>
        <a:p>
          <a:pPr algn="ctr"/>
          <a:r>
            <a:rPr lang="en-US" sz="2400" b="1" dirty="0" smtClean="0">
              <a:solidFill>
                <a:schemeClr val="tx1"/>
              </a:solidFill>
            </a:rPr>
            <a:t>Programming and Database</a:t>
          </a:r>
        </a:p>
        <a:p>
          <a:pPr algn="l"/>
          <a:r>
            <a:rPr lang="en-US" sz="2400" dirty="0" smtClean="0">
              <a:solidFill>
                <a:schemeClr val="tx1"/>
              </a:solidFill>
            </a:rPr>
            <a:t>Computer Science DBMS</a:t>
          </a:r>
        </a:p>
        <a:p>
          <a:pPr algn="l"/>
          <a:r>
            <a:rPr lang="en-US" sz="2400" dirty="0" smtClean="0">
              <a:solidFill>
                <a:schemeClr val="tx1"/>
              </a:solidFill>
            </a:rPr>
            <a:t>Data Visualization</a:t>
          </a:r>
        </a:p>
        <a:p>
          <a:pPr algn="l"/>
          <a:r>
            <a:rPr lang="en-US" sz="2400" dirty="0" smtClean="0">
              <a:solidFill>
                <a:schemeClr val="tx1"/>
              </a:solidFill>
            </a:rPr>
            <a:t>Python &amp; R Programming</a:t>
          </a:r>
        </a:p>
        <a:p>
          <a:pPr algn="l"/>
          <a:r>
            <a:rPr lang="en-US" sz="2400" dirty="0" smtClean="0">
              <a:solidFill>
                <a:schemeClr val="tx1"/>
              </a:solidFill>
            </a:rPr>
            <a:t>Big Data</a:t>
          </a:r>
          <a:endParaRPr lang="en-US" sz="2400" dirty="0">
            <a:solidFill>
              <a:schemeClr val="tx1"/>
            </a:solidFill>
          </a:endParaRPr>
        </a:p>
      </dgm:t>
    </dgm:pt>
    <dgm:pt modelId="{4683A556-2FCB-48B5-8C8A-05B8F678552D}" type="parTrans" cxnId="{BEF8620E-CACD-4B55-8F57-13F7EFB21647}">
      <dgm:prSet/>
      <dgm:spPr/>
      <dgm:t>
        <a:bodyPr/>
        <a:lstStyle/>
        <a:p>
          <a:endParaRPr lang="en-US">
            <a:solidFill>
              <a:schemeClr val="tx1"/>
            </a:solidFill>
          </a:endParaRPr>
        </a:p>
      </dgm:t>
    </dgm:pt>
    <dgm:pt modelId="{BAADD0F7-4510-49E9-BF60-834BF11ED12B}" type="sibTrans" cxnId="{BEF8620E-CACD-4B55-8F57-13F7EFB21647}">
      <dgm:prSet/>
      <dgm:spPr/>
      <dgm:t>
        <a:bodyPr/>
        <a:lstStyle/>
        <a:p>
          <a:endParaRPr lang="en-US">
            <a:solidFill>
              <a:schemeClr val="tx1"/>
            </a:solidFill>
          </a:endParaRPr>
        </a:p>
      </dgm:t>
    </dgm:pt>
    <dgm:pt modelId="{20F19CA3-4168-45F0-99B9-679EC0C2FCFF}">
      <dgm:prSet phldrT="[Text]" custT="1"/>
      <dgm:spPr>
        <a:solidFill>
          <a:srgbClr val="C0E399"/>
        </a:solidFill>
      </dgm:spPr>
      <dgm:t>
        <a:bodyPr/>
        <a:lstStyle/>
        <a:p>
          <a:pPr algn="ctr"/>
          <a:r>
            <a:rPr lang="en-US" sz="2400" b="1" dirty="0" smtClean="0">
              <a:solidFill>
                <a:schemeClr val="tx1"/>
              </a:solidFill>
            </a:rPr>
            <a:t>Domain Knowledge &amp; Soft Skills</a:t>
          </a:r>
        </a:p>
        <a:p>
          <a:pPr algn="l"/>
          <a:r>
            <a:rPr lang="en-US" sz="2200" dirty="0" smtClean="0">
              <a:solidFill>
                <a:schemeClr val="tx1"/>
              </a:solidFill>
            </a:rPr>
            <a:t>Inclination for business operations</a:t>
          </a:r>
        </a:p>
        <a:p>
          <a:pPr algn="l"/>
          <a:r>
            <a:rPr lang="en-US" sz="2200" dirty="0" smtClean="0">
              <a:solidFill>
                <a:schemeClr val="tx1"/>
              </a:solidFill>
            </a:rPr>
            <a:t>Keen on working with data</a:t>
          </a:r>
        </a:p>
        <a:p>
          <a:pPr algn="l"/>
          <a:r>
            <a:rPr lang="en-US" sz="2200" dirty="0" smtClean="0">
              <a:solidFill>
                <a:schemeClr val="tx1"/>
              </a:solidFill>
            </a:rPr>
            <a:t>Problem Solver</a:t>
          </a:r>
        </a:p>
        <a:p>
          <a:pPr algn="l"/>
          <a:r>
            <a:rPr lang="en-US" sz="2200" dirty="0" smtClean="0">
              <a:solidFill>
                <a:schemeClr val="tx1"/>
              </a:solidFill>
            </a:rPr>
            <a:t>Strategic proactive &amp; cooperative</a:t>
          </a:r>
        </a:p>
        <a:p>
          <a:pPr algn="l"/>
          <a:r>
            <a:rPr lang="en-US" sz="2200" dirty="0" smtClean="0">
              <a:solidFill>
                <a:schemeClr val="tx1"/>
              </a:solidFill>
            </a:rPr>
            <a:t>Interested in hacking</a:t>
          </a:r>
        </a:p>
        <a:p>
          <a:pPr algn="l"/>
          <a:endParaRPr lang="en-US" sz="2200" dirty="0" smtClean="0">
            <a:solidFill>
              <a:schemeClr val="tx1"/>
            </a:solidFill>
          </a:endParaRPr>
        </a:p>
        <a:p>
          <a:pPr algn="l"/>
          <a:endParaRPr lang="en-US" sz="2200" dirty="0">
            <a:solidFill>
              <a:schemeClr val="tx1"/>
            </a:solidFill>
          </a:endParaRPr>
        </a:p>
      </dgm:t>
    </dgm:pt>
    <dgm:pt modelId="{961E8E83-98B9-4406-AEA1-B95A72B00BF0}" type="parTrans" cxnId="{4CE11FE5-B63B-4DA0-8657-26FA95DEA141}">
      <dgm:prSet/>
      <dgm:spPr/>
      <dgm:t>
        <a:bodyPr/>
        <a:lstStyle/>
        <a:p>
          <a:endParaRPr lang="en-US">
            <a:solidFill>
              <a:schemeClr val="tx1"/>
            </a:solidFill>
          </a:endParaRPr>
        </a:p>
      </dgm:t>
    </dgm:pt>
    <dgm:pt modelId="{1E6C2FD4-BF0C-42F6-8F24-842E4331C1BC}" type="sibTrans" cxnId="{4CE11FE5-B63B-4DA0-8657-26FA95DEA141}">
      <dgm:prSet/>
      <dgm:spPr/>
      <dgm:t>
        <a:bodyPr/>
        <a:lstStyle/>
        <a:p>
          <a:endParaRPr lang="en-US">
            <a:solidFill>
              <a:schemeClr val="tx1"/>
            </a:solidFill>
          </a:endParaRPr>
        </a:p>
      </dgm:t>
    </dgm:pt>
    <dgm:pt modelId="{86FAFF15-3EEA-4FE7-862B-8A69BA3776DB}">
      <dgm:prSet phldrT="[Text]" custT="1"/>
      <dgm:spPr>
        <a:solidFill>
          <a:srgbClr val="FFFF99"/>
        </a:solidFill>
      </dgm:spPr>
      <dgm:t>
        <a:bodyPr/>
        <a:lstStyle/>
        <a:p>
          <a:pPr algn="ctr"/>
          <a:r>
            <a:rPr lang="en-US" sz="2400" b="1" dirty="0" smtClean="0">
              <a:solidFill>
                <a:schemeClr val="tx1"/>
              </a:solidFill>
            </a:rPr>
            <a:t>Communication &amp; Visualization</a:t>
          </a:r>
        </a:p>
        <a:p>
          <a:pPr algn="l"/>
          <a:r>
            <a:rPr lang="en-US" sz="2400" dirty="0" smtClean="0">
              <a:solidFill>
                <a:schemeClr val="tx1"/>
              </a:solidFill>
            </a:rPr>
            <a:t>Story Telling</a:t>
          </a:r>
        </a:p>
        <a:p>
          <a:pPr algn="l"/>
          <a:r>
            <a:rPr lang="en-US" sz="2400" dirty="0" smtClean="0">
              <a:solidFill>
                <a:schemeClr val="tx1"/>
              </a:solidFill>
            </a:rPr>
            <a:t>Convert data-based insights into Decisions</a:t>
          </a:r>
        </a:p>
        <a:p>
          <a:pPr algn="l"/>
          <a:r>
            <a:rPr lang="en-US" sz="2400" dirty="0" smtClean="0">
              <a:solidFill>
                <a:schemeClr val="tx1"/>
              </a:solidFill>
            </a:rPr>
            <a:t>Collaborate with Management</a:t>
          </a:r>
        </a:p>
        <a:p>
          <a:pPr algn="l"/>
          <a:r>
            <a:rPr lang="en-US" sz="2400" dirty="0" smtClean="0">
              <a:solidFill>
                <a:schemeClr val="tx1"/>
              </a:solidFill>
            </a:rPr>
            <a:t>Visual Art Design</a:t>
          </a:r>
        </a:p>
        <a:p>
          <a:pPr algn="l"/>
          <a:endParaRPr lang="en-US" sz="2400" dirty="0" smtClean="0">
            <a:solidFill>
              <a:schemeClr val="tx1"/>
            </a:solidFill>
          </a:endParaRPr>
        </a:p>
        <a:p>
          <a:pPr algn="l"/>
          <a:endParaRPr lang="en-US" sz="2400" dirty="0" smtClean="0">
            <a:solidFill>
              <a:schemeClr val="tx1"/>
            </a:solidFill>
          </a:endParaRPr>
        </a:p>
        <a:p>
          <a:pPr algn="l"/>
          <a:endParaRPr lang="en-US" sz="2400" dirty="0">
            <a:solidFill>
              <a:schemeClr val="tx1"/>
            </a:solidFill>
          </a:endParaRPr>
        </a:p>
      </dgm:t>
    </dgm:pt>
    <dgm:pt modelId="{7EB94671-975B-4E2E-B42D-8FD889E6215C}" type="parTrans" cxnId="{7228B0A8-51E7-4D69-BDB7-F9CD21096B1F}">
      <dgm:prSet/>
      <dgm:spPr/>
      <dgm:t>
        <a:bodyPr/>
        <a:lstStyle/>
        <a:p>
          <a:endParaRPr lang="en-US">
            <a:solidFill>
              <a:schemeClr val="tx1"/>
            </a:solidFill>
          </a:endParaRPr>
        </a:p>
      </dgm:t>
    </dgm:pt>
    <dgm:pt modelId="{ED133071-6500-4E87-B29E-88BE6FAF74F9}" type="sibTrans" cxnId="{7228B0A8-51E7-4D69-BDB7-F9CD21096B1F}">
      <dgm:prSet/>
      <dgm:spPr/>
      <dgm:t>
        <a:bodyPr/>
        <a:lstStyle/>
        <a:p>
          <a:endParaRPr lang="en-US">
            <a:solidFill>
              <a:schemeClr val="tx1"/>
            </a:solidFill>
          </a:endParaRPr>
        </a:p>
      </dgm:t>
    </dgm:pt>
    <dgm:pt modelId="{C2E9319B-9E36-422E-9E15-0398264BA850}">
      <dgm:prSet phldrT="[Text]"/>
      <dgm:spPr>
        <a:solidFill>
          <a:srgbClr val="FFFF99"/>
        </a:solidFill>
      </dgm:spPr>
      <dgm:t>
        <a:bodyPr/>
        <a:lstStyle/>
        <a:p>
          <a:endParaRPr lang="en-US"/>
        </a:p>
      </dgm:t>
    </dgm:pt>
    <dgm:pt modelId="{E861A8DD-10DF-4806-B5FA-6C6398A47D9D}" type="parTrans" cxnId="{31A26301-AB86-46C4-B23E-8CD2117D01FF}">
      <dgm:prSet/>
      <dgm:spPr/>
      <dgm:t>
        <a:bodyPr/>
        <a:lstStyle/>
        <a:p>
          <a:endParaRPr lang="en-US"/>
        </a:p>
      </dgm:t>
    </dgm:pt>
    <dgm:pt modelId="{9A4A8FD9-D679-4A41-9814-D1291E82F941}" type="sibTrans" cxnId="{31A26301-AB86-46C4-B23E-8CD2117D01FF}">
      <dgm:prSet/>
      <dgm:spPr/>
      <dgm:t>
        <a:bodyPr/>
        <a:lstStyle/>
        <a:p>
          <a:endParaRPr lang="en-US"/>
        </a:p>
      </dgm:t>
    </dgm:pt>
    <dgm:pt modelId="{649B166E-2543-41CC-A300-47D6AEEF264E}" type="pres">
      <dgm:prSet presAssocID="{A7701026-B1AA-40AA-8E8F-7D2449BE7BC3}" presName="diagram" presStyleCnt="0">
        <dgm:presLayoutVars>
          <dgm:chMax val="1"/>
          <dgm:dir/>
          <dgm:animLvl val="ctr"/>
          <dgm:resizeHandles val="exact"/>
        </dgm:presLayoutVars>
      </dgm:prSet>
      <dgm:spPr/>
      <dgm:t>
        <a:bodyPr/>
        <a:lstStyle/>
        <a:p>
          <a:endParaRPr lang="en-US"/>
        </a:p>
      </dgm:t>
    </dgm:pt>
    <dgm:pt modelId="{C9B9AFD0-F0E4-48B0-B974-8B33CBDF2ECC}" type="pres">
      <dgm:prSet presAssocID="{A7701026-B1AA-40AA-8E8F-7D2449BE7BC3}" presName="matrix" presStyleCnt="0"/>
      <dgm:spPr/>
    </dgm:pt>
    <dgm:pt modelId="{9B9A9353-6C07-4317-B9FE-FF0D99D52E00}" type="pres">
      <dgm:prSet presAssocID="{A7701026-B1AA-40AA-8E8F-7D2449BE7BC3}" presName="tile1" presStyleLbl="node1" presStyleIdx="0" presStyleCnt="4"/>
      <dgm:spPr/>
      <dgm:t>
        <a:bodyPr/>
        <a:lstStyle/>
        <a:p>
          <a:endParaRPr lang="en-US"/>
        </a:p>
      </dgm:t>
    </dgm:pt>
    <dgm:pt modelId="{3850E9F6-D98C-46B9-ABBE-5CA8B932FEC1}" type="pres">
      <dgm:prSet presAssocID="{A7701026-B1AA-40AA-8E8F-7D2449BE7BC3}" presName="tile1text" presStyleLbl="node1" presStyleIdx="0" presStyleCnt="4">
        <dgm:presLayoutVars>
          <dgm:chMax val="0"/>
          <dgm:chPref val="0"/>
          <dgm:bulletEnabled val="1"/>
        </dgm:presLayoutVars>
      </dgm:prSet>
      <dgm:spPr/>
      <dgm:t>
        <a:bodyPr/>
        <a:lstStyle/>
        <a:p>
          <a:endParaRPr lang="en-US"/>
        </a:p>
      </dgm:t>
    </dgm:pt>
    <dgm:pt modelId="{4C24E472-7C54-4A8A-A195-245A7FE91E63}" type="pres">
      <dgm:prSet presAssocID="{A7701026-B1AA-40AA-8E8F-7D2449BE7BC3}" presName="tile2" presStyleLbl="node1" presStyleIdx="1" presStyleCnt="4"/>
      <dgm:spPr/>
      <dgm:t>
        <a:bodyPr/>
        <a:lstStyle/>
        <a:p>
          <a:endParaRPr lang="en-US"/>
        </a:p>
      </dgm:t>
    </dgm:pt>
    <dgm:pt modelId="{DA2F3241-2DC6-4786-A891-EEEFFC6BB42A}" type="pres">
      <dgm:prSet presAssocID="{A7701026-B1AA-40AA-8E8F-7D2449BE7BC3}" presName="tile2text" presStyleLbl="node1" presStyleIdx="1" presStyleCnt="4">
        <dgm:presLayoutVars>
          <dgm:chMax val="0"/>
          <dgm:chPref val="0"/>
          <dgm:bulletEnabled val="1"/>
        </dgm:presLayoutVars>
      </dgm:prSet>
      <dgm:spPr/>
      <dgm:t>
        <a:bodyPr/>
        <a:lstStyle/>
        <a:p>
          <a:endParaRPr lang="en-US"/>
        </a:p>
      </dgm:t>
    </dgm:pt>
    <dgm:pt modelId="{92647A20-CC3E-40FE-BA3A-C7AE74DA8BC0}" type="pres">
      <dgm:prSet presAssocID="{A7701026-B1AA-40AA-8E8F-7D2449BE7BC3}" presName="tile3" presStyleLbl="node1" presStyleIdx="2" presStyleCnt="4"/>
      <dgm:spPr/>
      <dgm:t>
        <a:bodyPr/>
        <a:lstStyle/>
        <a:p>
          <a:endParaRPr lang="en-US"/>
        </a:p>
      </dgm:t>
    </dgm:pt>
    <dgm:pt modelId="{22B68645-33AA-45FD-8B1D-F68374C66041}" type="pres">
      <dgm:prSet presAssocID="{A7701026-B1AA-40AA-8E8F-7D2449BE7BC3}" presName="tile3text" presStyleLbl="node1" presStyleIdx="2" presStyleCnt="4">
        <dgm:presLayoutVars>
          <dgm:chMax val="0"/>
          <dgm:chPref val="0"/>
          <dgm:bulletEnabled val="1"/>
        </dgm:presLayoutVars>
      </dgm:prSet>
      <dgm:spPr/>
      <dgm:t>
        <a:bodyPr/>
        <a:lstStyle/>
        <a:p>
          <a:endParaRPr lang="en-US"/>
        </a:p>
      </dgm:t>
    </dgm:pt>
    <dgm:pt modelId="{E836FAE1-806D-421E-9EF2-927FF8F10260}" type="pres">
      <dgm:prSet presAssocID="{A7701026-B1AA-40AA-8E8F-7D2449BE7BC3}" presName="tile4" presStyleLbl="node1" presStyleIdx="3" presStyleCnt="4" custLinFactNeighborY="0"/>
      <dgm:spPr/>
      <dgm:t>
        <a:bodyPr/>
        <a:lstStyle/>
        <a:p>
          <a:endParaRPr lang="en-US"/>
        </a:p>
      </dgm:t>
    </dgm:pt>
    <dgm:pt modelId="{CF19693D-4A67-429F-B223-C5189F13950C}" type="pres">
      <dgm:prSet presAssocID="{A7701026-B1AA-40AA-8E8F-7D2449BE7BC3}" presName="tile4text" presStyleLbl="node1" presStyleIdx="3" presStyleCnt="4">
        <dgm:presLayoutVars>
          <dgm:chMax val="0"/>
          <dgm:chPref val="0"/>
          <dgm:bulletEnabled val="1"/>
        </dgm:presLayoutVars>
      </dgm:prSet>
      <dgm:spPr/>
      <dgm:t>
        <a:bodyPr/>
        <a:lstStyle/>
        <a:p>
          <a:endParaRPr lang="en-US"/>
        </a:p>
      </dgm:t>
    </dgm:pt>
    <dgm:pt modelId="{BB6ACE95-573E-40A9-965F-6035CAEEDB8C}" type="pres">
      <dgm:prSet presAssocID="{A7701026-B1AA-40AA-8E8F-7D2449BE7BC3}" presName="centerTile" presStyleLbl="fgShp" presStyleIdx="0" presStyleCnt="1" custScaleX="43860" custScaleY="37333">
        <dgm:presLayoutVars>
          <dgm:chMax val="0"/>
          <dgm:chPref val="0"/>
        </dgm:presLayoutVars>
      </dgm:prSet>
      <dgm:spPr/>
      <dgm:t>
        <a:bodyPr/>
        <a:lstStyle/>
        <a:p>
          <a:endParaRPr lang="en-US"/>
        </a:p>
      </dgm:t>
    </dgm:pt>
  </dgm:ptLst>
  <dgm:cxnLst>
    <dgm:cxn modelId="{FBE6FB2A-7DD1-4241-8940-E45CDBFFB22C}" srcId="{A7701026-B1AA-40AA-8E8F-7D2449BE7BC3}" destId="{83E8F98F-1781-4B5D-8775-9E9937F99915}" srcOrd="0" destOrd="0" parTransId="{A97D7093-C760-42D6-B009-7B321385F9EB}" sibTransId="{A41B3E91-A836-43B7-81D4-D837F01C4970}"/>
    <dgm:cxn modelId="{69883A49-FBAC-4922-86AB-1BE151CCB09E}" srcId="{83E8F98F-1781-4B5D-8775-9E9937F99915}" destId="{08DFE896-2C9C-415A-A429-CA1173407596}" srcOrd="0" destOrd="0" parTransId="{55809FDB-82D0-4EEC-BA7A-318682210C48}" sibTransId="{67290A62-1386-4B76-91DF-97A3273F561E}"/>
    <dgm:cxn modelId="{02997243-EE6D-4E7D-9811-C5B13F51124A}" type="presOf" srcId="{86FAFF15-3EEA-4FE7-862B-8A69BA3776DB}" destId="{E836FAE1-806D-421E-9EF2-927FF8F10260}" srcOrd="0" destOrd="0" presId="urn:microsoft.com/office/officeart/2005/8/layout/matrix1"/>
    <dgm:cxn modelId="{0CC512D4-AA84-4F02-B41A-67A85B866111}" type="presOf" srcId="{08DFE896-2C9C-415A-A429-CA1173407596}" destId="{9B9A9353-6C07-4317-B9FE-FF0D99D52E00}" srcOrd="0" destOrd="0" presId="urn:microsoft.com/office/officeart/2005/8/layout/matrix1"/>
    <dgm:cxn modelId="{BAB3E3A0-248A-46AA-AABF-564F0BB69B25}" type="presOf" srcId="{86FAFF15-3EEA-4FE7-862B-8A69BA3776DB}" destId="{CF19693D-4A67-429F-B223-C5189F13950C}" srcOrd="1" destOrd="0" presId="urn:microsoft.com/office/officeart/2005/8/layout/matrix1"/>
    <dgm:cxn modelId="{7228B0A8-51E7-4D69-BDB7-F9CD21096B1F}" srcId="{83E8F98F-1781-4B5D-8775-9E9937F99915}" destId="{86FAFF15-3EEA-4FE7-862B-8A69BA3776DB}" srcOrd="3" destOrd="0" parTransId="{7EB94671-975B-4E2E-B42D-8FD889E6215C}" sibTransId="{ED133071-6500-4E87-B29E-88BE6FAF74F9}"/>
    <dgm:cxn modelId="{DBEEEFD8-52F3-4F55-8FF3-2B9B2329EA97}" type="presOf" srcId="{08DFE896-2C9C-415A-A429-CA1173407596}" destId="{3850E9F6-D98C-46B9-ABBE-5CA8B932FEC1}" srcOrd="1" destOrd="0" presId="urn:microsoft.com/office/officeart/2005/8/layout/matrix1"/>
    <dgm:cxn modelId="{E18EF086-31E1-483E-A8A9-DA39BA900D67}" type="presOf" srcId="{83E8F98F-1781-4B5D-8775-9E9937F99915}" destId="{BB6ACE95-573E-40A9-965F-6035CAEEDB8C}" srcOrd="0" destOrd="0" presId="urn:microsoft.com/office/officeart/2005/8/layout/matrix1"/>
    <dgm:cxn modelId="{31A26301-AB86-46C4-B23E-8CD2117D01FF}" srcId="{83E8F98F-1781-4B5D-8775-9E9937F99915}" destId="{C2E9319B-9E36-422E-9E15-0398264BA850}" srcOrd="4" destOrd="0" parTransId="{E861A8DD-10DF-4806-B5FA-6C6398A47D9D}" sibTransId="{9A4A8FD9-D679-4A41-9814-D1291E82F941}"/>
    <dgm:cxn modelId="{199156C7-72D0-4BC8-959B-8B83DAB41176}" type="presOf" srcId="{A7701026-B1AA-40AA-8E8F-7D2449BE7BC3}" destId="{649B166E-2543-41CC-A300-47D6AEEF264E}" srcOrd="0" destOrd="0" presId="urn:microsoft.com/office/officeart/2005/8/layout/matrix1"/>
    <dgm:cxn modelId="{BEF8620E-CACD-4B55-8F57-13F7EFB21647}" srcId="{83E8F98F-1781-4B5D-8775-9E9937F99915}" destId="{D10E21F6-5108-4E57-8688-FCED2D026E08}" srcOrd="1" destOrd="0" parTransId="{4683A556-2FCB-48B5-8C8A-05B8F678552D}" sibTransId="{BAADD0F7-4510-49E9-BF60-834BF11ED12B}"/>
    <dgm:cxn modelId="{4ADC1AD9-5EEE-4D98-A2AE-1ABA9E25045B}" type="presOf" srcId="{D10E21F6-5108-4E57-8688-FCED2D026E08}" destId="{4C24E472-7C54-4A8A-A195-245A7FE91E63}" srcOrd="0" destOrd="0" presId="urn:microsoft.com/office/officeart/2005/8/layout/matrix1"/>
    <dgm:cxn modelId="{C2459966-DE7D-4C8B-A3A0-85F3DA78D591}" type="presOf" srcId="{20F19CA3-4168-45F0-99B9-679EC0C2FCFF}" destId="{92647A20-CC3E-40FE-BA3A-C7AE74DA8BC0}" srcOrd="0" destOrd="0" presId="urn:microsoft.com/office/officeart/2005/8/layout/matrix1"/>
    <dgm:cxn modelId="{74EE3E55-4525-4EE3-837F-F7E84BA8AAAB}" type="presOf" srcId="{20F19CA3-4168-45F0-99B9-679EC0C2FCFF}" destId="{22B68645-33AA-45FD-8B1D-F68374C66041}" srcOrd="1" destOrd="0" presId="urn:microsoft.com/office/officeart/2005/8/layout/matrix1"/>
    <dgm:cxn modelId="{4CE11FE5-B63B-4DA0-8657-26FA95DEA141}" srcId="{83E8F98F-1781-4B5D-8775-9E9937F99915}" destId="{20F19CA3-4168-45F0-99B9-679EC0C2FCFF}" srcOrd="2" destOrd="0" parTransId="{961E8E83-98B9-4406-AEA1-B95A72B00BF0}" sibTransId="{1E6C2FD4-BF0C-42F6-8F24-842E4331C1BC}"/>
    <dgm:cxn modelId="{AF2FB003-2004-43A8-8A82-232C2B348087}" type="presOf" srcId="{D10E21F6-5108-4E57-8688-FCED2D026E08}" destId="{DA2F3241-2DC6-4786-A891-EEEFFC6BB42A}" srcOrd="1" destOrd="0" presId="urn:microsoft.com/office/officeart/2005/8/layout/matrix1"/>
    <dgm:cxn modelId="{ECD7A297-2668-4C9D-9244-7C5E89CD3B56}" type="presParOf" srcId="{649B166E-2543-41CC-A300-47D6AEEF264E}" destId="{C9B9AFD0-F0E4-48B0-B974-8B33CBDF2ECC}" srcOrd="0" destOrd="0" presId="urn:microsoft.com/office/officeart/2005/8/layout/matrix1"/>
    <dgm:cxn modelId="{6BB2B8A0-7475-49BC-B1D0-763E70794920}" type="presParOf" srcId="{C9B9AFD0-F0E4-48B0-B974-8B33CBDF2ECC}" destId="{9B9A9353-6C07-4317-B9FE-FF0D99D52E00}" srcOrd="0" destOrd="0" presId="urn:microsoft.com/office/officeart/2005/8/layout/matrix1"/>
    <dgm:cxn modelId="{FE0A8D41-8E35-4AFD-8147-DAAF1F9BC251}" type="presParOf" srcId="{C9B9AFD0-F0E4-48B0-B974-8B33CBDF2ECC}" destId="{3850E9F6-D98C-46B9-ABBE-5CA8B932FEC1}" srcOrd="1" destOrd="0" presId="urn:microsoft.com/office/officeart/2005/8/layout/matrix1"/>
    <dgm:cxn modelId="{AEA14A20-5D39-4B3A-8A98-BFFBE91A506C}" type="presParOf" srcId="{C9B9AFD0-F0E4-48B0-B974-8B33CBDF2ECC}" destId="{4C24E472-7C54-4A8A-A195-245A7FE91E63}" srcOrd="2" destOrd="0" presId="urn:microsoft.com/office/officeart/2005/8/layout/matrix1"/>
    <dgm:cxn modelId="{390172C8-3D05-4DDC-98D6-7EB8FFDCF7F6}" type="presParOf" srcId="{C9B9AFD0-F0E4-48B0-B974-8B33CBDF2ECC}" destId="{DA2F3241-2DC6-4786-A891-EEEFFC6BB42A}" srcOrd="3" destOrd="0" presId="urn:microsoft.com/office/officeart/2005/8/layout/matrix1"/>
    <dgm:cxn modelId="{31FFEC67-3C45-4052-B5C6-A6E26D27574A}" type="presParOf" srcId="{C9B9AFD0-F0E4-48B0-B974-8B33CBDF2ECC}" destId="{92647A20-CC3E-40FE-BA3A-C7AE74DA8BC0}" srcOrd="4" destOrd="0" presId="urn:microsoft.com/office/officeart/2005/8/layout/matrix1"/>
    <dgm:cxn modelId="{B0B47CC7-504F-4895-8795-843928EA1FCD}" type="presParOf" srcId="{C9B9AFD0-F0E4-48B0-B974-8B33CBDF2ECC}" destId="{22B68645-33AA-45FD-8B1D-F68374C66041}" srcOrd="5" destOrd="0" presId="urn:microsoft.com/office/officeart/2005/8/layout/matrix1"/>
    <dgm:cxn modelId="{5E976101-F292-4F80-9E36-B8E7710A2BC8}" type="presParOf" srcId="{C9B9AFD0-F0E4-48B0-B974-8B33CBDF2ECC}" destId="{E836FAE1-806D-421E-9EF2-927FF8F10260}" srcOrd="6" destOrd="0" presId="urn:microsoft.com/office/officeart/2005/8/layout/matrix1"/>
    <dgm:cxn modelId="{0167918F-E544-4256-989C-55D7E9155DBE}" type="presParOf" srcId="{C9B9AFD0-F0E4-48B0-B974-8B33CBDF2ECC}" destId="{CF19693D-4A67-429F-B223-C5189F13950C}" srcOrd="7" destOrd="0" presId="urn:microsoft.com/office/officeart/2005/8/layout/matrix1"/>
    <dgm:cxn modelId="{387C43D6-1A79-46A4-92B3-82A4508AB02D}" type="presParOf" srcId="{649B166E-2543-41CC-A300-47D6AEEF264E}" destId="{BB6ACE95-573E-40A9-965F-6035CAEEDB8C}"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71280-21E7-4DA2-8EC9-A04C58B0E405}">
      <dsp:nvSpPr>
        <dsp:cNvPr id="0" name=""/>
        <dsp:cNvSpPr/>
      </dsp:nvSpPr>
      <dsp:spPr>
        <a:xfrm>
          <a:off x="3733794" y="2209794"/>
          <a:ext cx="2780799" cy="2405504"/>
        </a:xfrm>
        <a:prstGeom prst="hexagon">
          <a:avLst>
            <a:gd name="adj" fmla="val 28570"/>
            <a:gd name="vf" fmla="val 11547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b="1" kern="1200" dirty="0" smtClean="0"/>
            <a:t>Data Science</a:t>
          </a:r>
          <a:endParaRPr lang="en-US" sz="4300" b="1" kern="1200" dirty="0"/>
        </a:p>
      </dsp:txBody>
      <dsp:txXfrm>
        <a:off x="4194611" y="2608420"/>
        <a:ext cx="1859165" cy="1608252"/>
      </dsp:txXfrm>
    </dsp:sp>
    <dsp:sp modelId="{2F6CFBE8-3D86-48B2-A305-92657BD5C6C8}">
      <dsp:nvSpPr>
        <dsp:cNvPr id="0" name=""/>
        <dsp:cNvSpPr/>
      </dsp:nvSpPr>
      <dsp:spPr>
        <a:xfrm>
          <a:off x="5487289" y="1036937"/>
          <a:ext cx="1049187" cy="90401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176983-CD61-4403-B3A1-9AFC4EDF35CB}">
      <dsp:nvSpPr>
        <dsp:cNvPr id="0" name=""/>
        <dsp:cNvSpPr/>
      </dsp:nvSpPr>
      <dsp:spPr>
        <a:xfrm>
          <a:off x="3845238" y="0"/>
          <a:ext cx="2592620" cy="1971469"/>
        </a:xfrm>
        <a:prstGeom prst="hexagon">
          <a:avLst>
            <a:gd name="adj" fmla="val 28570"/>
            <a:gd name="vf" fmla="val 11547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1</a:t>
          </a:r>
        </a:p>
        <a:p>
          <a:pPr lvl="0" algn="ctr" defTabSz="889000">
            <a:lnSpc>
              <a:spcPct val="90000"/>
            </a:lnSpc>
            <a:spcBef>
              <a:spcPct val="0"/>
            </a:spcBef>
            <a:spcAft>
              <a:spcPct val="35000"/>
            </a:spcAft>
          </a:pPr>
          <a:r>
            <a:rPr lang="en-US" sz="2000" b="1" kern="1200" dirty="0" smtClean="0">
              <a:solidFill>
                <a:schemeClr val="tx1"/>
              </a:solidFill>
            </a:rPr>
            <a:t>Business Understanding</a:t>
          </a:r>
          <a:endParaRPr lang="en-US" sz="2000" b="1" kern="1200" dirty="0">
            <a:solidFill>
              <a:schemeClr val="tx1"/>
            </a:solidFill>
          </a:endParaRPr>
        </a:p>
      </dsp:txBody>
      <dsp:txXfrm>
        <a:off x="4249039" y="307057"/>
        <a:ext cx="1785018" cy="1357355"/>
      </dsp:txXfrm>
    </dsp:sp>
    <dsp:sp modelId="{5CCDDD7A-A63F-4B91-856F-B1660D3F4CB9}">
      <dsp:nvSpPr>
        <dsp:cNvPr id="0" name=""/>
        <dsp:cNvSpPr/>
      </dsp:nvSpPr>
      <dsp:spPr>
        <a:xfrm>
          <a:off x="6711772" y="2726961"/>
          <a:ext cx="1049187" cy="90401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907D7-EFC5-414E-829A-C154A746DB9B}">
      <dsp:nvSpPr>
        <dsp:cNvPr id="0" name=""/>
        <dsp:cNvSpPr/>
      </dsp:nvSpPr>
      <dsp:spPr>
        <a:xfrm>
          <a:off x="5974857" y="1212585"/>
          <a:ext cx="2513316" cy="1971469"/>
        </a:xfrm>
        <a:prstGeom prst="hexagon">
          <a:avLst>
            <a:gd name="adj" fmla="val 28570"/>
            <a:gd name="vf" fmla="val 115470"/>
          </a:avLst>
        </a:prstGeom>
        <a:solidFill>
          <a:srgbClr val="D4ECBA"/>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2</a:t>
          </a:r>
        </a:p>
        <a:p>
          <a:pPr lvl="0" algn="ctr" defTabSz="1066800">
            <a:lnSpc>
              <a:spcPct val="90000"/>
            </a:lnSpc>
            <a:spcBef>
              <a:spcPct val="0"/>
            </a:spcBef>
            <a:spcAft>
              <a:spcPct val="35000"/>
            </a:spcAft>
          </a:pPr>
          <a:r>
            <a:rPr lang="en-US" sz="2400" b="1" kern="1200" dirty="0" smtClean="0">
              <a:solidFill>
                <a:schemeClr val="tx1"/>
              </a:solidFill>
            </a:rPr>
            <a:t>Data Mining</a:t>
          </a:r>
        </a:p>
        <a:p>
          <a:pPr lvl="0" algn="ctr" defTabSz="1066800">
            <a:lnSpc>
              <a:spcPct val="90000"/>
            </a:lnSpc>
            <a:spcBef>
              <a:spcPct val="0"/>
            </a:spcBef>
            <a:spcAft>
              <a:spcPct val="35000"/>
            </a:spcAft>
          </a:pPr>
          <a:endParaRPr lang="en-US" sz="2000" kern="1200" dirty="0">
            <a:solidFill>
              <a:schemeClr val="tx1"/>
            </a:solidFill>
          </a:endParaRPr>
        </a:p>
      </dsp:txBody>
      <dsp:txXfrm>
        <a:off x="6372050" y="1524147"/>
        <a:ext cx="1718930" cy="1348345"/>
      </dsp:txXfrm>
    </dsp:sp>
    <dsp:sp modelId="{409E7D86-CFE5-4652-B220-0AE7540211A0}">
      <dsp:nvSpPr>
        <dsp:cNvPr id="0" name=""/>
        <dsp:cNvSpPr/>
      </dsp:nvSpPr>
      <dsp:spPr>
        <a:xfrm>
          <a:off x="5861167" y="4634682"/>
          <a:ext cx="1049187" cy="90401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3F421-D6ED-425E-A5EC-BCC2663D3422}">
      <dsp:nvSpPr>
        <dsp:cNvPr id="0" name=""/>
        <dsp:cNvSpPr/>
      </dsp:nvSpPr>
      <dsp:spPr>
        <a:xfrm>
          <a:off x="5916245" y="3596388"/>
          <a:ext cx="2630540" cy="1971469"/>
        </a:xfrm>
        <a:prstGeom prst="hexagon">
          <a:avLst>
            <a:gd name="adj" fmla="val 28570"/>
            <a:gd name="vf" fmla="val 115470"/>
          </a:avLst>
        </a:prstGeom>
        <a:solidFill>
          <a:srgbClr val="FFFF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3</a:t>
          </a:r>
        </a:p>
        <a:p>
          <a:pPr lvl="0" algn="ctr" defTabSz="1066800">
            <a:lnSpc>
              <a:spcPct val="90000"/>
            </a:lnSpc>
            <a:spcBef>
              <a:spcPct val="0"/>
            </a:spcBef>
            <a:spcAft>
              <a:spcPct val="35000"/>
            </a:spcAft>
          </a:pPr>
          <a:r>
            <a:rPr lang="en-US" sz="2400" b="1" kern="1200" dirty="0" smtClean="0">
              <a:solidFill>
                <a:schemeClr val="tx1"/>
              </a:solidFill>
            </a:rPr>
            <a:t>Data Cleaning &amp; Exploration</a:t>
          </a:r>
          <a:endParaRPr lang="en-US" sz="2400" b="1" kern="1200" dirty="0">
            <a:solidFill>
              <a:schemeClr val="tx1"/>
            </a:solidFill>
          </a:endParaRPr>
        </a:p>
      </dsp:txBody>
      <dsp:txXfrm>
        <a:off x="6323206" y="3901387"/>
        <a:ext cx="1816618" cy="1361471"/>
      </dsp:txXfrm>
    </dsp:sp>
    <dsp:sp modelId="{3CFDD444-5D42-48A9-8202-119E7C2A2812}">
      <dsp:nvSpPr>
        <dsp:cNvPr id="0" name=""/>
        <dsp:cNvSpPr/>
      </dsp:nvSpPr>
      <dsp:spPr>
        <a:xfrm>
          <a:off x="3751149" y="4832710"/>
          <a:ext cx="1049187" cy="90401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65C0FA-B676-4E13-96CF-9DF8A01C4055}">
      <dsp:nvSpPr>
        <dsp:cNvPr id="0" name=""/>
        <dsp:cNvSpPr/>
      </dsp:nvSpPr>
      <dsp:spPr>
        <a:xfrm>
          <a:off x="3836169" y="4810330"/>
          <a:ext cx="2610759" cy="1971469"/>
        </a:xfrm>
        <a:prstGeom prst="hexagon">
          <a:avLst>
            <a:gd name="adj" fmla="val 28570"/>
            <a:gd name="vf" fmla="val 115470"/>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4</a:t>
          </a:r>
        </a:p>
        <a:p>
          <a:pPr lvl="0" algn="ctr" defTabSz="1066800">
            <a:lnSpc>
              <a:spcPct val="90000"/>
            </a:lnSpc>
            <a:spcBef>
              <a:spcPct val="0"/>
            </a:spcBef>
            <a:spcAft>
              <a:spcPct val="35000"/>
            </a:spcAft>
          </a:pPr>
          <a:r>
            <a:rPr lang="en-US" sz="2400" b="1" kern="1200" dirty="0" smtClean="0">
              <a:solidFill>
                <a:schemeClr val="tx1"/>
              </a:solidFill>
            </a:rPr>
            <a:t>Feature Engineering</a:t>
          </a:r>
          <a:endParaRPr lang="en-US" sz="2400" b="1" kern="1200" dirty="0">
            <a:solidFill>
              <a:schemeClr val="tx1"/>
            </a:solidFill>
          </a:endParaRPr>
        </a:p>
      </dsp:txBody>
      <dsp:txXfrm>
        <a:off x="4241482" y="5116395"/>
        <a:ext cx="1800133" cy="1359339"/>
      </dsp:txXfrm>
    </dsp:sp>
    <dsp:sp modelId="{F1E6782E-38DB-46D6-80A6-471F0FA47FFB}">
      <dsp:nvSpPr>
        <dsp:cNvPr id="0" name=""/>
        <dsp:cNvSpPr/>
      </dsp:nvSpPr>
      <dsp:spPr>
        <a:xfrm>
          <a:off x="2506613" y="3143364"/>
          <a:ext cx="1049187" cy="90401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1E6EFD-1341-44D5-B952-729757CE5604}">
      <dsp:nvSpPr>
        <dsp:cNvPr id="0" name=""/>
        <dsp:cNvSpPr/>
      </dsp:nvSpPr>
      <dsp:spPr>
        <a:xfrm>
          <a:off x="1902457" y="3597744"/>
          <a:ext cx="2278845" cy="1971469"/>
        </a:xfrm>
        <a:prstGeom prst="hexagon">
          <a:avLst>
            <a:gd name="adj" fmla="val 28570"/>
            <a:gd name="vf" fmla="val 115470"/>
          </a:avLst>
        </a:prstGeom>
        <a:solidFill>
          <a:srgbClr val="99C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5</a:t>
          </a:r>
        </a:p>
        <a:p>
          <a:pPr lvl="0" algn="ctr" defTabSz="1066800">
            <a:lnSpc>
              <a:spcPct val="90000"/>
            </a:lnSpc>
            <a:spcBef>
              <a:spcPct val="0"/>
            </a:spcBef>
            <a:spcAft>
              <a:spcPct val="35000"/>
            </a:spcAft>
          </a:pPr>
          <a:r>
            <a:rPr lang="en-US" sz="2400" b="1" kern="1200" dirty="0" smtClean="0">
              <a:solidFill>
                <a:schemeClr val="tx1"/>
              </a:solidFill>
            </a:rPr>
            <a:t>Predictive </a:t>
          </a:r>
        </a:p>
        <a:p>
          <a:pPr lvl="0" algn="ctr" defTabSz="1066800">
            <a:lnSpc>
              <a:spcPct val="90000"/>
            </a:lnSpc>
            <a:spcBef>
              <a:spcPct val="0"/>
            </a:spcBef>
            <a:spcAft>
              <a:spcPct val="35000"/>
            </a:spcAft>
          </a:pPr>
          <a:r>
            <a:rPr lang="en-US" sz="2400" b="1" kern="1200" dirty="0" smtClean="0">
              <a:solidFill>
                <a:schemeClr val="tx1"/>
              </a:solidFill>
            </a:rPr>
            <a:t>Modelling</a:t>
          </a:r>
          <a:endParaRPr lang="en-US" sz="2400" b="1" kern="1200" dirty="0">
            <a:solidFill>
              <a:schemeClr val="tx1"/>
            </a:solidFill>
          </a:endParaRPr>
        </a:p>
      </dsp:txBody>
      <dsp:txXfrm>
        <a:off x="2280110" y="3924459"/>
        <a:ext cx="1523539" cy="1318039"/>
      </dsp:txXfrm>
    </dsp:sp>
    <dsp:sp modelId="{82BAA6B1-41E9-49DB-8EC0-46EC6DDB066A}">
      <dsp:nvSpPr>
        <dsp:cNvPr id="0" name=""/>
        <dsp:cNvSpPr/>
      </dsp:nvSpPr>
      <dsp:spPr>
        <a:xfrm>
          <a:off x="1740214" y="1209873"/>
          <a:ext cx="2603330" cy="1971469"/>
        </a:xfrm>
        <a:prstGeom prst="hexagon">
          <a:avLst>
            <a:gd name="adj" fmla="val 28570"/>
            <a:gd name="vf" fmla="val 115470"/>
          </a:avLst>
        </a:prstGeom>
        <a:solidFill>
          <a:srgbClr val="FFCC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6</a:t>
          </a:r>
        </a:p>
        <a:p>
          <a:pPr lvl="0" algn="ctr" defTabSz="1066800">
            <a:lnSpc>
              <a:spcPct val="90000"/>
            </a:lnSpc>
            <a:spcBef>
              <a:spcPct val="0"/>
            </a:spcBef>
            <a:spcAft>
              <a:spcPct val="35000"/>
            </a:spcAft>
          </a:pPr>
          <a:r>
            <a:rPr lang="en-US" sz="2300" b="1" kern="1200" dirty="0" smtClean="0">
              <a:solidFill>
                <a:schemeClr val="tx1"/>
              </a:solidFill>
            </a:rPr>
            <a:t>Visualization</a:t>
          </a:r>
          <a:endParaRPr lang="en-US" sz="2300" b="1" kern="1200" dirty="0">
            <a:solidFill>
              <a:schemeClr val="tx1"/>
            </a:solidFill>
          </a:endParaRPr>
        </a:p>
      </dsp:txBody>
      <dsp:txXfrm>
        <a:off x="2144908" y="1516342"/>
        <a:ext cx="1793942" cy="1358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A9353-6C07-4317-B9FE-FF0D99D52E00}">
      <dsp:nvSpPr>
        <dsp:cNvPr id="0" name=""/>
        <dsp:cNvSpPr/>
      </dsp:nvSpPr>
      <dsp:spPr>
        <a:xfrm rot="16200000">
          <a:off x="1466850" y="-1466850"/>
          <a:ext cx="2857500" cy="5791200"/>
        </a:xfrm>
        <a:prstGeom prst="round1Rect">
          <a:avLst/>
        </a:prstGeom>
        <a:solidFill>
          <a:srgbClr val="FFCC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b="1" kern="1200" dirty="0" smtClean="0">
            <a:solidFill>
              <a:schemeClr val="tx1"/>
            </a:solidFill>
          </a:endParaRPr>
        </a:p>
        <a:p>
          <a:pPr lvl="0" algn="ctr" defTabSz="1066800">
            <a:lnSpc>
              <a:spcPct val="90000"/>
            </a:lnSpc>
            <a:spcBef>
              <a:spcPct val="0"/>
            </a:spcBef>
            <a:spcAft>
              <a:spcPct val="35000"/>
            </a:spcAft>
          </a:pPr>
          <a:r>
            <a:rPr lang="en-US" sz="2400" b="1" kern="1200" dirty="0" err="1" smtClean="0">
              <a:solidFill>
                <a:schemeClr val="tx1"/>
              </a:solidFill>
            </a:rPr>
            <a:t>Maths</a:t>
          </a:r>
          <a:r>
            <a:rPr lang="en-US" sz="2400" b="1" kern="1200" dirty="0" smtClean="0">
              <a:solidFill>
                <a:schemeClr val="tx1"/>
              </a:solidFill>
            </a:rPr>
            <a:t> &amp; Statistics</a:t>
          </a:r>
        </a:p>
        <a:p>
          <a:pPr lvl="0" algn="l" defTabSz="1066800">
            <a:lnSpc>
              <a:spcPct val="90000"/>
            </a:lnSpc>
            <a:spcBef>
              <a:spcPct val="0"/>
            </a:spcBef>
            <a:spcAft>
              <a:spcPct val="35000"/>
            </a:spcAft>
          </a:pPr>
          <a:r>
            <a:rPr lang="en-US" sz="2400" kern="1200" dirty="0" smtClean="0">
              <a:solidFill>
                <a:schemeClr val="tx1"/>
              </a:solidFill>
            </a:rPr>
            <a:t>Machine Learning</a:t>
          </a:r>
        </a:p>
        <a:p>
          <a:pPr lvl="0" algn="l" defTabSz="1066800">
            <a:lnSpc>
              <a:spcPct val="90000"/>
            </a:lnSpc>
            <a:spcBef>
              <a:spcPct val="0"/>
            </a:spcBef>
            <a:spcAft>
              <a:spcPct val="35000"/>
            </a:spcAft>
          </a:pPr>
          <a:r>
            <a:rPr lang="en-US" sz="2400" kern="1200" dirty="0" smtClean="0">
              <a:solidFill>
                <a:schemeClr val="tx1"/>
              </a:solidFill>
            </a:rPr>
            <a:t>Statistical Modelling</a:t>
          </a:r>
        </a:p>
        <a:p>
          <a:pPr lvl="0" algn="l" defTabSz="1066800">
            <a:lnSpc>
              <a:spcPct val="90000"/>
            </a:lnSpc>
            <a:spcBef>
              <a:spcPct val="0"/>
            </a:spcBef>
            <a:spcAft>
              <a:spcPct val="35000"/>
            </a:spcAft>
          </a:pPr>
          <a:r>
            <a:rPr lang="en-US" sz="2400" kern="1200" dirty="0" smtClean="0">
              <a:solidFill>
                <a:schemeClr val="tx1"/>
              </a:solidFill>
            </a:rPr>
            <a:t>Exploratory Analysis</a:t>
          </a:r>
        </a:p>
        <a:p>
          <a:pPr lvl="0" algn="l" defTabSz="1066800">
            <a:lnSpc>
              <a:spcPct val="90000"/>
            </a:lnSpc>
            <a:spcBef>
              <a:spcPct val="0"/>
            </a:spcBef>
            <a:spcAft>
              <a:spcPct val="35000"/>
            </a:spcAft>
          </a:pPr>
          <a:r>
            <a:rPr lang="en-US" sz="2400" kern="1200" dirty="0" smtClean="0">
              <a:solidFill>
                <a:schemeClr val="tx1"/>
              </a:solidFill>
            </a:rPr>
            <a:t>Clustering</a:t>
          </a:r>
        </a:p>
        <a:p>
          <a:pPr lvl="0" algn="l" defTabSz="1066800">
            <a:lnSpc>
              <a:spcPct val="90000"/>
            </a:lnSpc>
            <a:spcBef>
              <a:spcPct val="0"/>
            </a:spcBef>
            <a:spcAft>
              <a:spcPct val="35000"/>
            </a:spcAft>
          </a:pPr>
          <a:r>
            <a:rPr lang="en-US" sz="2400" kern="1200" dirty="0" smtClean="0">
              <a:solidFill>
                <a:schemeClr val="tx1"/>
              </a:solidFill>
            </a:rPr>
            <a:t>Regression Analysis</a:t>
          </a:r>
          <a:endParaRPr lang="en-US" sz="2400" kern="1200" dirty="0">
            <a:solidFill>
              <a:schemeClr val="tx1"/>
            </a:solidFill>
          </a:endParaRPr>
        </a:p>
      </dsp:txBody>
      <dsp:txXfrm rot="5400000">
        <a:off x="0" y="0"/>
        <a:ext cx="5791200" cy="2143125"/>
      </dsp:txXfrm>
    </dsp:sp>
    <dsp:sp modelId="{4C24E472-7C54-4A8A-A195-245A7FE91E63}">
      <dsp:nvSpPr>
        <dsp:cNvPr id="0" name=""/>
        <dsp:cNvSpPr/>
      </dsp:nvSpPr>
      <dsp:spPr>
        <a:xfrm>
          <a:off x="5791200" y="0"/>
          <a:ext cx="5791200" cy="2857500"/>
        </a:xfrm>
        <a:prstGeom prst="round1Rect">
          <a:avLst/>
        </a:prstGeom>
        <a:solidFill>
          <a:srgbClr val="99C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Programming and Database</a:t>
          </a:r>
        </a:p>
        <a:p>
          <a:pPr lvl="0" algn="l" defTabSz="1066800">
            <a:lnSpc>
              <a:spcPct val="90000"/>
            </a:lnSpc>
            <a:spcBef>
              <a:spcPct val="0"/>
            </a:spcBef>
            <a:spcAft>
              <a:spcPct val="35000"/>
            </a:spcAft>
          </a:pPr>
          <a:r>
            <a:rPr lang="en-US" sz="2400" kern="1200" dirty="0" smtClean="0">
              <a:solidFill>
                <a:schemeClr val="tx1"/>
              </a:solidFill>
            </a:rPr>
            <a:t>Computer Science DBMS</a:t>
          </a:r>
        </a:p>
        <a:p>
          <a:pPr lvl="0" algn="l" defTabSz="1066800">
            <a:lnSpc>
              <a:spcPct val="90000"/>
            </a:lnSpc>
            <a:spcBef>
              <a:spcPct val="0"/>
            </a:spcBef>
            <a:spcAft>
              <a:spcPct val="35000"/>
            </a:spcAft>
          </a:pPr>
          <a:r>
            <a:rPr lang="en-US" sz="2400" kern="1200" dirty="0" smtClean="0">
              <a:solidFill>
                <a:schemeClr val="tx1"/>
              </a:solidFill>
            </a:rPr>
            <a:t>Data Visualization</a:t>
          </a:r>
        </a:p>
        <a:p>
          <a:pPr lvl="0" algn="l" defTabSz="1066800">
            <a:lnSpc>
              <a:spcPct val="90000"/>
            </a:lnSpc>
            <a:spcBef>
              <a:spcPct val="0"/>
            </a:spcBef>
            <a:spcAft>
              <a:spcPct val="35000"/>
            </a:spcAft>
          </a:pPr>
          <a:r>
            <a:rPr lang="en-US" sz="2400" kern="1200" dirty="0" smtClean="0">
              <a:solidFill>
                <a:schemeClr val="tx1"/>
              </a:solidFill>
            </a:rPr>
            <a:t>Python &amp; R Programming</a:t>
          </a:r>
        </a:p>
        <a:p>
          <a:pPr lvl="0" algn="l" defTabSz="1066800">
            <a:lnSpc>
              <a:spcPct val="90000"/>
            </a:lnSpc>
            <a:spcBef>
              <a:spcPct val="0"/>
            </a:spcBef>
            <a:spcAft>
              <a:spcPct val="35000"/>
            </a:spcAft>
          </a:pPr>
          <a:r>
            <a:rPr lang="en-US" sz="2400" kern="1200" dirty="0" smtClean="0">
              <a:solidFill>
                <a:schemeClr val="tx1"/>
              </a:solidFill>
            </a:rPr>
            <a:t>Big Data</a:t>
          </a:r>
          <a:endParaRPr lang="en-US" sz="2400" kern="1200" dirty="0">
            <a:solidFill>
              <a:schemeClr val="tx1"/>
            </a:solidFill>
          </a:endParaRPr>
        </a:p>
      </dsp:txBody>
      <dsp:txXfrm>
        <a:off x="5791200" y="0"/>
        <a:ext cx="5791200" cy="2143125"/>
      </dsp:txXfrm>
    </dsp:sp>
    <dsp:sp modelId="{92647A20-CC3E-40FE-BA3A-C7AE74DA8BC0}">
      <dsp:nvSpPr>
        <dsp:cNvPr id="0" name=""/>
        <dsp:cNvSpPr/>
      </dsp:nvSpPr>
      <dsp:spPr>
        <a:xfrm rot="10800000">
          <a:off x="0" y="2857500"/>
          <a:ext cx="5791200" cy="2857500"/>
        </a:xfrm>
        <a:prstGeom prst="round1Rect">
          <a:avLst/>
        </a:prstGeom>
        <a:solidFill>
          <a:srgbClr val="C0E3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Domain Knowledge &amp; Soft Skills</a:t>
          </a:r>
        </a:p>
        <a:p>
          <a:pPr lvl="0" algn="l" defTabSz="1066800">
            <a:lnSpc>
              <a:spcPct val="90000"/>
            </a:lnSpc>
            <a:spcBef>
              <a:spcPct val="0"/>
            </a:spcBef>
            <a:spcAft>
              <a:spcPct val="35000"/>
            </a:spcAft>
          </a:pPr>
          <a:r>
            <a:rPr lang="en-US" sz="2200" kern="1200" dirty="0" smtClean="0">
              <a:solidFill>
                <a:schemeClr val="tx1"/>
              </a:solidFill>
            </a:rPr>
            <a:t>Inclination for business operations</a:t>
          </a:r>
        </a:p>
        <a:p>
          <a:pPr lvl="0" algn="l" defTabSz="1066800">
            <a:lnSpc>
              <a:spcPct val="90000"/>
            </a:lnSpc>
            <a:spcBef>
              <a:spcPct val="0"/>
            </a:spcBef>
            <a:spcAft>
              <a:spcPct val="35000"/>
            </a:spcAft>
          </a:pPr>
          <a:r>
            <a:rPr lang="en-US" sz="2200" kern="1200" dirty="0" smtClean="0">
              <a:solidFill>
                <a:schemeClr val="tx1"/>
              </a:solidFill>
            </a:rPr>
            <a:t>Keen on working with data</a:t>
          </a:r>
        </a:p>
        <a:p>
          <a:pPr lvl="0" algn="l" defTabSz="1066800">
            <a:lnSpc>
              <a:spcPct val="90000"/>
            </a:lnSpc>
            <a:spcBef>
              <a:spcPct val="0"/>
            </a:spcBef>
            <a:spcAft>
              <a:spcPct val="35000"/>
            </a:spcAft>
          </a:pPr>
          <a:r>
            <a:rPr lang="en-US" sz="2200" kern="1200" dirty="0" smtClean="0">
              <a:solidFill>
                <a:schemeClr val="tx1"/>
              </a:solidFill>
            </a:rPr>
            <a:t>Problem Solver</a:t>
          </a:r>
        </a:p>
        <a:p>
          <a:pPr lvl="0" algn="l" defTabSz="1066800">
            <a:lnSpc>
              <a:spcPct val="90000"/>
            </a:lnSpc>
            <a:spcBef>
              <a:spcPct val="0"/>
            </a:spcBef>
            <a:spcAft>
              <a:spcPct val="35000"/>
            </a:spcAft>
          </a:pPr>
          <a:r>
            <a:rPr lang="en-US" sz="2200" kern="1200" dirty="0" smtClean="0">
              <a:solidFill>
                <a:schemeClr val="tx1"/>
              </a:solidFill>
            </a:rPr>
            <a:t>Strategic proactive &amp; cooperative</a:t>
          </a:r>
        </a:p>
        <a:p>
          <a:pPr lvl="0" algn="l" defTabSz="1066800">
            <a:lnSpc>
              <a:spcPct val="90000"/>
            </a:lnSpc>
            <a:spcBef>
              <a:spcPct val="0"/>
            </a:spcBef>
            <a:spcAft>
              <a:spcPct val="35000"/>
            </a:spcAft>
          </a:pPr>
          <a:r>
            <a:rPr lang="en-US" sz="2200" kern="1200" dirty="0" smtClean="0">
              <a:solidFill>
                <a:schemeClr val="tx1"/>
              </a:solidFill>
            </a:rPr>
            <a:t>Interested in hacking</a:t>
          </a:r>
        </a:p>
        <a:p>
          <a:pPr lvl="0" algn="l" defTabSz="1066800">
            <a:lnSpc>
              <a:spcPct val="90000"/>
            </a:lnSpc>
            <a:spcBef>
              <a:spcPct val="0"/>
            </a:spcBef>
            <a:spcAft>
              <a:spcPct val="35000"/>
            </a:spcAft>
          </a:pPr>
          <a:endParaRPr lang="en-US" sz="2200" kern="1200" dirty="0" smtClean="0">
            <a:solidFill>
              <a:schemeClr val="tx1"/>
            </a:solidFill>
          </a:endParaRPr>
        </a:p>
        <a:p>
          <a:pPr lvl="0" algn="l" defTabSz="1066800">
            <a:lnSpc>
              <a:spcPct val="90000"/>
            </a:lnSpc>
            <a:spcBef>
              <a:spcPct val="0"/>
            </a:spcBef>
            <a:spcAft>
              <a:spcPct val="35000"/>
            </a:spcAft>
          </a:pPr>
          <a:endParaRPr lang="en-US" sz="2200" kern="1200" dirty="0">
            <a:solidFill>
              <a:schemeClr val="tx1"/>
            </a:solidFill>
          </a:endParaRPr>
        </a:p>
      </dsp:txBody>
      <dsp:txXfrm rot="10800000">
        <a:off x="0" y="3571875"/>
        <a:ext cx="5791200" cy="2143125"/>
      </dsp:txXfrm>
    </dsp:sp>
    <dsp:sp modelId="{E836FAE1-806D-421E-9EF2-927FF8F10260}">
      <dsp:nvSpPr>
        <dsp:cNvPr id="0" name=""/>
        <dsp:cNvSpPr/>
      </dsp:nvSpPr>
      <dsp:spPr>
        <a:xfrm rot="5400000">
          <a:off x="7258050" y="1390649"/>
          <a:ext cx="2857500" cy="5791200"/>
        </a:xfrm>
        <a:prstGeom prst="round1Rect">
          <a:avLst/>
        </a:prstGeom>
        <a:solidFill>
          <a:srgbClr val="FFFF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Communication &amp; Visualization</a:t>
          </a:r>
        </a:p>
        <a:p>
          <a:pPr lvl="0" algn="l" defTabSz="1066800">
            <a:lnSpc>
              <a:spcPct val="90000"/>
            </a:lnSpc>
            <a:spcBef>
              <a:spcPct val="0"/>
            </a:spcBef>
            <a:spcAft>
              <a:spcPct val="35000"/>
            </a:spcAft>
          </a:pPr>
          <a:r>
            <a:rPr lang="en-US" sz="2400" kern="1200" dirty="0" smtClean="0">
              <a:solidFill>
                <a:schemeClr val="tx1"/>
              </a:solidFill>
            </a:rPr>
            <a:t>Story Telling</a:t>
          </a:r>
        </a:p>
        <a:p>
          <a:pPr lvl="0" algn="l" defTabSz="1066800">
            <a:lnSpc>
              <a:spcPct val="90000"/>
            </a:lnSpc>
            <a:spcBef>
              <a:spcPct val="0"/>
            </a:spcBef>
            <a:spcAft>
              <a:spcPct val="35000"/>
            </a:spcAft>
          </a:pPr>
          <a:r>
            <a:rPr lang="en-US" sz="2400" kern="1200" dirty="0" smtClean="0">
              <a:solidFill>
                <a:schemeClr val="tx1"/>
              </a:solidFill>
            </a:rPr>
            <a:t>Convert data-based insights into Decisions</a:t>
          </a:r>
        </a:p>
        <a:p>
          <a:pPr lvl="0" algn="l" defTabSz="1066800">
            <a:lnSpc>
              <a:spcPct val="90000"/>
            </a:lnSpc>
            <a:spcBef>
              <a:spcPct val="0"/>
            </a:spcBef>
            <a:spcAft>
              <a:spcPct val="35000"/>
            </a:spcAft>
          </a:pPr>
          <a:r>
            <a:rPr lang="en-US" sz="2400" kern="1200" dirty="0" smtClean="0">
              <a:solidFill>
                <a:schemeClr val="tx1"/>
              </a:solidFill>
            </a:rPr>
            <a:t>Collaborate with Management</a:t>
          </a:r>
        </a:p>
        <a:p>
          <a:pPr lvl="0" algn="l" defTabSz="1066800">
            <a:lnSpc>
              <a:spcPct val="90000"/>
            </a:lnSpc>
            <a:spcBef>
              <a:spcPct val="0"/>
            </a:spcBef>
            <a:spcAft>
              <a:spcPct val="35000"/>
            </a:spcAft>
          </a:pPr>
          <a:r>
            <a:rPr lang="en-US" sz="2400" kern="1200" dirty="0" smtClean="0">
              <a:solidFill>
                <a:schemeClr val="tx1"/>
              </a:solidFill>
            </a:rPr>
            <a:t>Visual Art Design</a:t>
          </a:r>
        </a:p>
        <a:p>
          <a:pPr lvl="0" algn="l" defTabSz="1066800">
            <a:lnSpc>
              <a:spcPct val="90000"/>
            </a:lnSpc>
            <a:spcBef>
              <a:spcPct val="0"/>
            </a:spcBef>
            <a:spcAft>
              <a:spcPct val="35000"/>
            </a:spcAft>
          </a:pPr>
          <a:endParaRPr lang="en-US" sz="2400" kern="1200" dirty="0" smtClean="0">
            <a:solidFill>
              <a:schemeClr val="tx1"/>
            </a:solidFill>
          </a:endParaRPr>
        </a:p>
        <a:p>
          <a:pPr lvl="0" algn="l" defTabSz="1066800">
            <a:lnSpc>
              <a:spcPct val="90000"/>
            </a:lnSpc>
            <a:spcBef>
              <a:spcPct val="0"/>
            </a:spcBef>
            <a:spcAft>
              <a:spcPct val="35000"/>
            </a:spcAft>
          </a:pPr>
          <a:endParaRPr lang="en-US" sz="2400" kern="1200" dirty="0" smtClean="0">
            <a:solidFill>
              <a:schemeClr val="tx1"/>
            </a:solidFill>
          </a:endParaRPr>
        </a:p>
        <a:p>
          <a:pPr lvl="0" algn="l" defTabSz="1066800">
            <a:lnSpc>
              <a:spcPct val="90000"/>
            </a:lnSpc>
            <a:spcBef>
              <a:spcPct val="0"/>
            </a:spcBef>
            <a:spcAft>
              <a:spcPct val="35000"/>
            </a:spcAft>
          </a:pPr>
          <a:endParaRPr lang="en-US" sz="2400" kern="1200" dirty="0">
            <a:solidFill>
              <a:schemeClr val="tx1"/>
            </a:solidFill>
          </a:endParaRPr>
        </a:p>
      </dsp:txBody>
      <dsp:txXfrm rot="-5400000">
        <a:off x="5791200" y="3571874"/>
        <a:ext cx="5791200" cy="2143125"/>
      </dsp:txXfrm>
    </dsp:sp>
    <dsp:sp modelId="{BB6ACE95-573E-40A9-965F-6035CAEEDB8C}">
      <dsp:nvSpPr>
        <dsp:cNvPr id="0" name=""/>
        <dsp:cNvSpPr/>
      </dsp:nvSpPr>
      <dsp:spPr>
        <a:xfrm>
          <a:off x="5029193" y="2590802"/>
          <a:ext cx="1524012" cy="533395"/>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bg1"/>
              </a:solidFill>
            </a:rPr>
            <a:t>Skills </a:t>
          </a:r>
          <a:endParaRPr lang="en-US" sz="3200" b="1" kern="1200" dirty="0">
            <a:solidFill>
              <a:schemeClr val="bg1"/>
            </a:solidFill>
          </a:endParaRPr>
        </a:p>
      </dsp:txBody>
      <dsp:txXfrm>
        <a:off x="5055231" y="2616840"/>
        <a:ext cx="1471936" cy="481319"/>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AU"/>
          </a:p>
        </p:txBody>
      </p:sp>
      <p:sp>
        <p:nvSpPr>
          <p:cNvPr id="159747"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AU"/>
          </a:p>
        </p:txBody>
      </p:sp>
      <p:sp>
        <p:nvSpPr>
          <p:cNvPr id="159748"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r>
              <a:rPr lang="en-AU"/>
              <a:t>Dr.T.V.Geetha</a:t>
            </a:r>
          </a:p>
        </p:txBody>
      </p:sp>
      <p:sp>
        <p:nvSpPr>
          <p:cNvPr id="159749"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818ADA-AB8E-4181-8A55-44705FFB688D}"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AU" dirty="0"/>
          </a:p>
        </p:txBody>
      </p:sp>
      <p:sp>
        <p:nvSpPr>
          <p:cNvPr id="13315"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AU" dirty="0"/>
          </a:p>
        </p:txBody>
      </p:sp>
      <p:sp>
        <p:nvSpPr>
          <p:cNvPr id="3076" name="Rectangle 4"/>
          <p:cNvSpPr>
            <a:spLocks noGrp="1" noRot="1" noChangeAspect="1" noChangeArrowheads="1" noTextEdit="1"/>
          </p:cNvSpPr>
          <p:nvPr>
            <p:ph type="sldImg" idx="2"/>
          </p:nvPr>
        </p:nvSpPr>
        <p:spPr bwMode="auto">
          <a:xfrm>
            <a:off x="155575" y="744538"/>
            <a:ext cx="6486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06463" y="4714875"/>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13318"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r>
              <a:rPr lang="en-AU" dirty="0" err="1"/>
              <a:t>Dr.T.V.Geetha</a:t>
            </a:r>
            <a:endParaRPr lang="en-AU" dirty="0"/>
          </a:p>
        </p:txBody>
      </p:sp>
      <p:sp>
        <p:nvSpPr>
          <p:cNvPr id="13319" name="Rectangle 7"/>
          <p:cNvSpPr>
            <a:spLocks noGrp="1" noChangeArrowheads="1"/>
          </p:cNvSpPr>
          <p:nvPr>
            <p:ph type="sldNum" sz="quarter" idx="5"/>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024B2AC-B825-46E9-8E5C-1FA99562D813}"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400" y="808038"/>
            <a:ext cx="7042150" cy="404177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AU" smtClean="0"/>
              <a:t>Dr.T.V.Geetha</a:t>
            </a:r>
            <a:endParaRPr lang="en-AU"/>
          </a:p>
        </p:txBody>
      </p:sp>
      <p:sp>
        <p:nvSpPr>
          <p:cNvPr id="5" name="Slide Number Placeholder 4"/>
          <p:cNvSpPr>
            <a:spLocks noGrp="1"/>
          </p:cNvSpPr>
          <p:nvPr>
            <p:ph type="sldNum" sz="quarter" idx="11"/>
          </p:nvPr>
        </p:nvSpPr>
        <p:spPr/>
        <p:txBody>
          <a:bodyPr/>
          <a:lstStyle/>
          <a:p>
            <a:pPr>
              <a:defRPr/>
            </a:pPr>
            <a:fld id="{C0872C18-045D-4FEE-9FC9-019D59EEAD07}" type="slidenum">
              <a:rPr lang="en-AU" smtClean="0"/>
              <a:pPr>
                <a:defRPr/>
              </a:pPr>
              <a:t>1</a:t>
            </a:fld>
            <a:endParaRPr lang="en-AU"/>
          </a:p>
        </p:txBody>
      </p:sp>
    </p:spTree>
    <p:extLst>
      <p:ext uri="{BB962C8B-B14F-4D97-AF65-F5344CB8AC3E}">
        <p14:creationId xmlns:p14="http://schemas.microsoft.com/office/powerpoint/2010/main" val="83728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441325" y="685800"/>
            <a:ext cx="5975350" cy="3429000"/>
          </a:xfrm>
          <a:ln/>
        </p:spPr>
      </p:sp>
      <p:sp>
        <p:nvSpPr>
          <p:cNvPr id="59395" name="Notes Placeholder 2"/>
          <p:cNvSpPr>
            <a:spLocks noGrp="1"/>
          </p:cNvSpPr>
          <p:nvPr>
            <p:ph type="body" idx="1"/>
          </p:nvPr>
        </p:nvSpPr>
        <p:spPr>
          <a:xfrm>
            <a:off x="687082" y="4343144"/>
            <a:ext cx="5483837" cy="4115019"/>
          </a:xfrm>
          <a:noFill/>
          <a:ln/>
        </p:spPr>
        <p:txBody>
          <a:bodyPr lIns="92738" tIns="46369" rIns="92738" bIns="46369"/>
          <a:lstStyle/>
          <a:p>
            <a:endParaRPr lang="en-US" altLang="en-US" smtClean="0"/>
          </a:p>
        </p:txBody>
      </p:sp>
      <p:sp>
        <p:nvSpPr>
          <p:cNvPr id="59396" name="Slide Number Placeholder 3"/>
          <p:cNvSpPr txBox="1">
            <a:spLocks noGrp="1"/>
          </p:cNvSpPr>
          <p:nvPr/>
        </p:nvSpPr>
        <p:spPr bwMode="auto">
          <a:xfrm>
            <a:off x="3885453" y="8686288"/>
            <a:ext cx="2970946" cy="456249"/>
          </a:xfrm>
          <a:prstGeom prst="rect">
            <a:avLst/>
          </a:prstGeom>
          <a:noFill/>
          <a:ln w="9525">
            <a:noFill/>
            <a:miter lim="800000"/>
            <a:headEnd/>
            <a:tailEnd/>
          </a:ln>
        </p:spPr>
        <p:txBody>
          <a:bodyPr lIns="92738" tIns="46369" rIns="92738" bIns="46369" anchor="b"/>
          <a:lstStyle/>
          <a:p>
            <a:pPr algn="r"/>
            <a:fld id="{06137A50-1600-4316-97EE-290F94D8990F}" type="slidenum">
              <a:rPr lang="en-US" altLang="en-US" sz="1200">
                <a:ea typeface="MS PGothic" pitchFamily="34" charset="-128"/>
                <a:cs typeface="Arial" pitchFamily="34" charset="0"/>
              </a:rPr>
              <a:pPr algn="r"/>
              <a:t>37</a:t>
            </a:fld>
            <a:endParaRPr lang="en-US" altLang="en-US" sz="1200">
              <a:ea typeface="MS PGothic" pitchFamily="34" charset="-128"/>
              <a:cs typeface="Arial" pitchFamily="34" charset="0"/>
            </a:endParaRPr>
          </a:p>
        </p:txBody>
      </p:sp>
    </p:spTree>
    <p:extLst>
      <p:ext uri="{BB962C8B-B14F-4D97-AF65-F5344CB8AC3E}">
        <p14:creationId xmlns:p14="http://schemas.microsoft.com/office/powerpoint/2010/main" val="3776465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41325" y="685800"/>
            <a:ext cx="5975350" cy="3429000"/>
          </a:xfrm>
          <a:ln/>
        </p:spPr>
      </p:sp>
      <p:sp>
        <p:nvSpPr>
          <p:cNvPr id="60419" name="Notes Placeholder 2"/>
          <p:cNvSpPr>
            <a:spLocks noGrp="1"/>
          </p:cNvSpPr>
          <p:nvPr>
            <p:ph type="body" idx="1"/>
          </p:nvPr>
        </p:nvSpPr>
        <p:spPr>
          <a:xfrm>
            <a:off x="687082" y="4343144"/>
            <a:ext cx="5483837" cy="4115019"/>
          </a:xfrm>
          <a:noFill/>
          <a:ln/>
        </p:spPr>
        <p:txBody>
          <a:bodyPr lIns="92738" tIns="46369" rIns="92738" bIns="46369"/>
          <a:lstStyle/>
          <a:p>
            <a:endParaRPr lang="en-US" altLang="en-US" smtClean="0"/>
          </a:p>
        </p:txBody>
      </p:sp>
      <p:sp>
        <p:nvSpPr>
          <p:cNvPr id="60420" name="Slide Number Placeholder 3"/>
          <p:cNvSpPr txBox="1">
            <a:spLocks noGrp="1"/>
          </p:cNvSpPr>
          <p:nvPr/>
        </p:nvSpPr>
        <p:spPr bwMode="auto">
          <a:xfrm>
            <a:off x="3885453" y="8686288"/>
            <a:ext cx="2970946" cy="456249"/>
          </a:xfrm>
          <a:prstGeom prst="rect">
            <a:avLst/>
          </a:prstGeom>
          <a:noFill/>
          <a:ln w="9525">
            <a:noFill/>
            <a:miter lim="800000"/>
            <a:headEnd/>
            <a:tailEnd/>
          </a:ln>
        </p:spPr>
        <p:txBody>
          <a:bodyPr lIns="92738" tIns="46369" rIns="92738" bIns="46369" anchor="b"/>
          <a:lstStyle/>
          <a:p>
            <a:pPr algn="r"/>
            <a:fld id="{578823B1-C2FF-4F64-A1FF-4A4946ABDAA1}" type="slidenum">
              <a:rPr lang="en-US" altLang="en-US" sz="1200">
                <a:ea typeface="MS PGothic" pitchFamily="34" charset="-128"/>
                <a:cs typeface="Arial" pitchFamily="34" charset="0"/>
              </a:rPr>
              <a:pPr algn="r"/>
              <a:t>38</a:t>
            </a:fld>
            <a:endParaRPr lang="en-US" altLang="en-US" sz="1200">
              <a:ea typeface="MS PGothic" pitchFamily="34" charset="-128"/>
              <a:cs typeface="Arial" pitchFamily="34" charset="0"/>
            </a:endParaRPr>
          </a:p>
        </p:txBody>
      </p:sp>
    </p:spTree>
    <p:extLst>
      <p:ext uri="{BB962C8B-B14F-4D97-AF65-F5344CB8AC3E}">
        <p14:creationId xmlns:p14="http://schemas.microsoft.com/office/powerpoint/2010/main" val="274250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52400" y="808038"/>
            <a:ext cx="7042150" cy="4041775"/>
          </a:xfrm>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smtClean="0"/>
              <a:t>Jervin: </a:t>
            </a:r>
          </a:p>
          <a:p>
            <a:r>
              <a:rPr lang="en-US" altLang="en-US" smtClean="0"/>
              <a:t>BigData is not NEW, it’s been around for years and one way or another your organization already has big data e.g. DW. </a:t>
            </a:r>
          </a:p>
          <a:p>
            <a:r>
              <a:rPr lang="en-US" altLang="en-US" smtClean="0"/>
              <a:t>However, Big Data Is more than just a DW that requires to store/analysis large volume of data.. </a:t>
            </a:r>
          </a:p>
          <a:p>
            <a:r>
              <a:rPr lang="en-US" altLang="en-US" smtClean="0"/>
              <a:t>BigData is not just about Volume of data that resides in DW today.. The volume could be batch and realtime (trigger feed)</a:t>
            </a:r>
          </a:p>
          <a:p>
            <a:endParaRPr lang="en-US" altLang="en-US"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tabLst>
                <a:tab pos="712788" algn="l"/>
                <a:tab pos="1427163" algn="l"/>
                <a:tab pos="2141538" algn="l"/>
                <a:tab pos="2855913" algn="l"/>
              </a:tabLst>
              <a:defRPr sz="2400">
                <a:solidFill>
                  <a:schemeClr val="tx1"/>
                </a:solidFill>
                <a:latin typeface="Times New Roman" panose="02020603050405020304" pitchFamily="18" charset="0"/>
              </a:defRPr>
            </a:lvl1pPr>
            <a:lvl2pPr marL="742950" indent="-285750">
              <a:tabLst>
                <a:tab pos="712788" algn="l"/>
                <a:tab pos="1427163" algn="l"/>
                <a:tab pos="2141538" algn="l"/>
                <a:tab pos="2855913" algn="l"/>
              </a:tabLst>
              <a:defRPr sz="2400">
                <a:solidFill>
                  <a:schemeClr val="tx1"/>
                </a:solidFill>
                <a:latin typeface="Times New Roman" panose="02020603050405020304" pitchFamily="18" charset="0"/>
              </a:defRPr>
            </a:lvl2pPr>
            <a:lvl3pPr marL="1143000" indent="-228600">
              <a:tabLst>
                <a:tab pos="712788" algn="l"/>
                <a:tab pos="1427163" algn="l"/>
                <a:tab pos="2141538" algn="l"/>
                <a:tab pos="2855913" algn="l"/>
              </a:tabLst>
              <a:defRPr sz="2400">
                <a:solidFill>
                  <a:schemeClr val="tx1"/>
                </a:solidFill>
                <a:latin typeface="Times New Roman" panose="02020603050405020304" pitchFamily="18" charset="0"/>
              </a:defRPr>
            </a:lvl3pPr>
            <a:lvl4pPr marL="1600200" indent="-228600">
              <a:tabLst>
                <a:tab pos="712788" algn="l"/>
                <a:tab pos="1427163" algn="l"/>
                <a:tab pos="2141538" algn="l"/>
                <a:tab pos="2855913" algn="l"/>
              </a:tabLst>
              <a:defRPr sz="2400">
                <a:solidFill>
                  <a:schemeClr val="tx1"/>
                </a:solidFill>
                <a:latin typeface="Times New Roman" panose="02020603050405020304" pitchFamily="18" charset="0"/>
              </a:defRPr>
            </a:lvl4pPr>
            <a:lvl5pPr marL="2057400" indent="-228600">
              <a:tabLst>
                <a:tab pos="712788" algn="l"/>
                <a:tab pos="1427163" algn="l"/>
                <a:tab pos="2141538" algn="l"/>
                <a:tab pos="2855913"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712788" algn="l"/>
                <a:tab pos="1427163" algn="l"/>
                <a:tab pos="2141538" algn="l"/>
                <a:tab pos="2855913"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712788" algn="l"/>
                <a:tab pos="1427163" algn="l"/>
                <a:tab pos="2141538" algn="l"/>
                <a:tab pos="2855913"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712788" algn="l"/>
                <a:tab pos="1427163" algn="l"/>
                <a:tab pos="2141538" algn="l"/>
                <a:tab pos="2855913"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712788" algn="l"/>
                <a:tab pos="1427163" algn="l"/>
                <a:tab pos="2141538" algn="l"/>
                <a:tab pos="2855913" algn="l"/>
              </a:tabLst>
              <a:defRPr sz="2400">
                <a:solidFill>
                  <a:schemeClr val="tx1"/>
                </a:solidFill>
                <a:latin typeface="Times New Roman" panose="02020603050405020304" pitchFamily="18" charset="0"/>
              </a:defRPr>
            </a:lvl9pPr>
          </a:lstStyle>
          <a:p>
            <a:fld id="{576924FF-9480-4D35-AEC6-4A39093E3FA9}" type="slidenum">
              <a:rPr lang="en-US" altLang="en-US" sz="1200">
                <a:solidFill>
                  <a:srgbClr val="000000"/>
                </a:solidFill>
                <a:latin typeface="Arial" panose="020B0604020202020204" pitchFamily="34" charset="0"/>
                <a:ea typeface="MS PGothic" panose="020B0600070205080204" pitchFamily="34" charset="-128"/>
              </a:rPr>
              <a:pPr/>
              <a:t>23</a:t>
            </a:fld>
            <a:endParaRPr lang="en-US" altLang="en-US" sz="1200">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87834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155575" y="744538"/>
            <a:ext cx="6486525" cy="3722687"/>
          </a:xfrm>
          <a:ln/>
        </p:spPr>
      </p:sp>
      <p:sp>
        <p:nvSpPr>
          <p:cNvPr id="3" name="Notes Placeholder 2"/>
          <p:cNvSpPr>
            <a:spLocks noGrp="1"/>
          </p:cNvSpPr>
          <p:nvPr>
            <p:ph type="body" idx="1"/>
          </p:nvPr>
        </p:nvSpPr>
        <p:spPr/>
        <p:txBody>
          <a:bodyPr/>
          <a:lstStyle/>
          <a:p>
            <a:pPr>
              <a:defRPr/>
            </a:pPr>
            <a:r>
              <a:rPr lang="en-US" dirty="0" smtClean="0">
                <a:latin typeface="+mn-lt"/>
              </a:rPr>
              <a:t>TAKE-AWAYS</a:t>
            </a:r>
          </a:p>
          <a:p>
            <a:pPr>
              <a:defRPr/>
            </a:pPr>
            <a:r>
              <a:rPr lang="en-US" dirty="0" smtClean="0">
                <a:latin typeface="+mn-lt"/>
              </a:rPr>
              <a:t>Pentaho has many big data customers across a range of industries and big data platforms.</a:t>
            </a:r>
          </a:p>
          <a:p>
            <a:pPr>
              <a:defRPr/>
            </a:pPr>
            <a:endParaRPr lang="en-US" dirty="0" smtClean="0"/>
          </a:p>
          <a:p>
            <a:pPr>
              <a:defRPr/>
            </a:pPr>
            <a:endParaRPr lang="en-US" dirty="0"/>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E5FC5AC-C610-4FE3-96FB-451C54C8C871}" type="slidenum">
              <a:rPr lang="en-US" sz="1200"/>
              <a:pPr eaLnBrk="1" hangingPunct="1"/>
              <a:t>27</a:t>
            </a:fld>
            <a:endParaRPr lang="en-US" sz="1200"/>
          </a:p>
        </p:txBody>
      </p:sp>
    </p:spTree>
    <p:extLst>
      <p:ext uri="{BB962C8B-B14F-4D97-AF65-F5344CB8AC3E}">
        <p14:creationId xmlns:p14="http://schemas.microsoft.com/office/powerpoint/2010/main" val="376570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FAA3504-AA35-4C32-9324-9D5AFEF04830}" type="slidenum">
              <a:rPr lang="en-US" smtClean="0"/>
              <a:pPr>
                <a:defRPr/>
              </a:pPr>
              <a:t>30</a:t>
            </a:fld>
            <a:endParaRPr lang="en-US"/>
          </a:p>
        </p:txBody>
      </p:sp>
    </p:spTree>
    <p:extLst>
      <p:ext uri="{BB962C8B-B14F-4D97-AF65-F5344CB8AC3E}">
        <p14:creationId xmlns:p14="http://schemas.microsoft.com/office/powerpoint/2010/main" val="267620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p>
        </p:txBody>
      </p:sp>
      <p:sp>
        <p:nvSpPr>
          <p:cNvPr id="7373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00" smtClean="0"/>
              <a:t>Dr.T.V.Geetha</a:t>
            </a:r>
          </a:p>
        </p:txBody>
      </p:sp>
      <p:sp>
        <p:nvSpPr>
          <p:cNvPr id="7373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ADF8F26-F88C-4C66-A1AA-AC2B9A632410}" type="slidenum">
              <a:rPr lang="en-AU" altLang="en-US" sz="1200"/>
              <a:pPr/>
              <a:t>32</a:t>
            </a:fld>
            <a:endParaRPr lang="en-AU" altLang="en-US" sz="1200"/>
          </a:p>
        </p:txBody>
      </p:sp>
    </p:spTree>
    <p:extLst>
      <p:ext uri="{BB962C8B-B14F-4D97-AF65-F5344CB8AC3E}">
        <p14:creationId xmlns:p14="http://schemas.microsoft.com/office/powerpoint/2010/main" val="2967261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57163" y="744538"/>
            <a:ext cx="6486525" cy="3722687"/>
          </a:xfrm>
          <a:ln/>
        </p:spPr>
      </p:sp>
      <p:sp>
        <p:nvSpPr>
          <p:cNvPr id="74755" name="Rectangle 3"/>
          <p:cNvSpPr>
            <a:spLocks noGrp="1" noChangeArrowheads="1"/>
          </p:cNvSpPr>
          <p:nvPr>
            <p:ph type="body" idx="1"/>
          </p:nvPr>
        </p:nvSpPr>
        <p:spPr>
          <a:xfrm>
            <a:off x="681038" y="4716463"/>
            <a:ext cx="543560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5" tIns="46583" rIns="93165" bIns="46583"/>
          <a:lstStyle/>
          <a:p>
            <a:r>
              <a:rPr lang="en-US" altLang="en-US" smtClean="0"/>
              <a:t>Both analytic approaches and valid and complementary</a:t>
            </a:r>
          </a:p>
          <a:p>
            <a:endParaRPr lang="en-US" altLang="en-US" smtClean="0"/>
          </a:p>
          <a:p>
            <a:r>
              <a:rPr lang="en-US" altLang="en-US" smtClean="0"/>
              <a:t>Traditional approach – Business users determine what questions to ask and IT structure the data to answer that question.  This is well suited to many common business processes, such as monitoring sales by geography, product or channel; extract insight from customer surveys;  cost and profitability analyses.</a:t>
            </a:r>
            <a:br>
              <a:rPr lang="en-US" altLang="en-US" smtClean="0"/>
            </a:br>
            <a:endParaRPr lang="en-US" altLang="en-US" smtClean="0"/>
          </a:p>
          <a:p>
            <a:r>
              <a:rPr lang="en-US" altLang="en-US" smtClean="0"/>
              <a:t>- Allows organization to answer questions that will be asked time and time again.</a:t>
            </a:r>
          </a:p>
          <a:p>
            <a:endParaRPr lang="en-US" altLang="en-US" smtClean="0"/>
          </a:p>
          <a:p>
            <a:r>
              <a:rPr lang="en-US" altLang="en-US" smtClean="0"/>
              <a:t>The Big Data approach – IT delivers a platform that consolidates data sources of interest and enables creative discovery.  Then the business users use the platform to explore data for ideas and ask any question. </a:t>
            </a:r>
          </a:p>
          <a:p>
            <a:endParaRPr lang="en-US" altLang="en-US" smtClean="0"/>
          </a:p>
          <a:p>
            <a:r>
              <a:rPr lang="en-US" altLang="en-US" smtClean="0"/>
              <a:t>- Allows users to explore data in a more analytic way … the answers to questions spawn new questions to be asked.</a:t>
            </a:r>
          </a:p>
        </p:txBody>
      </p:sp>
    </p:spTree>
    <p:extLst>
      <p:ext uri="{BB962C8B-B14F-4D97-AF65-F5344CB8AC3E}">
        <p14:creationId xmlns:p14="http://schemas.microsoft.com/office/powerpoint/2010/main" val="375253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442913" y="685800"/>
            <a:ext cx="5975350" cy="3429000"/>
          </a:xfrm>
          <a:ln/>
        </p:spPr>
      </p:sp>
      <p:sp>
        <p:nvSpPr>
          <p:cNvPr id="56323" name="Rectangle 3"/>
          <p:cNvSpPr>
            <a:spLocks noGrp="1" noChangeArrowheads="1"/>
          </p:cNvSpPr>
          <p:nvPr>
            <p:ph type="body" idx="1"/>
          </p:nvPr>
        </p:nvSpPr>
        <p:spPr>
          <a:xfrm>
            <a:off x="687082" y="4344607"/>
            <a:ext cx="5483837" cy="4113556"/>
          </a:xfrm>
          <a:noFill/>
          <a:ln/>
        </p:spPr>
        <p:txBody>
          <a:bodyPr lIns="93165" tIns="46583" rIns="93165" bIns="46583"/>
          <a:lstStyle/>
          <a:p>
            <a:r>
              <a:rPr lang="en-US" altLang="en-US" smtClean="0"/>
              <a:t>Both analytic approaches and valid and complementary</a:t>
            </a:r>
          </a:p>
          <a:p>
            <a:endParaRPr lang="en-US" altLang="en-US" smtClean="0"/>
          </a:p>
          <a:p>
            <a:r>
              <a:rPr lang="en-US" altLang="en-US" smtClean="0"/>
              <a:t>Traditional approach – Business users determine what questions to ask and IT structure the data to answer that question.  This is well suited to many common business processes, such as monitoring sales by geography, product or channel; extract insight from customer surveys;  cost and profitability analyses.</a:t>
            </a:r>
            <a:br>
              <a:rPr lang="en-US" altLang="en-US" smtClean="0"/>
            </a:br>
            <a:endParaRPr lang="en-US" altLang="en-US" smtClean="0"/>
          </a:p>
          <a:p>
            <a:r>
              <a:rPr lang="en-US" altLang="en-US" smtClean="0"/>
              <a:t>- Allows organization to answer questions that will be asked time and time again.</a:t>
            </a:r>
          </a:p>
          <a:p>
            <a:endParaRPr lang="en-US" altLang="en-US" smtClean="0"/>
          </a:p>
          <a:p>
            <a:r>
              <a:rPr lang="en-US" altLang="en-US" smtClean="0"/>
              <a:t>The Big Data approach – IT delivers a platform that consolidates data sources of interest and enables creative discovery.  Then the business users use the platform to explore data for ideas and ask any question. </a:t>
            </a:r>
          </a:p>
          <a:p>
            <a:endParaRPr lang="en-US" altLang="en-US" smtClean="0"/>
          </a:p>
          <a:p>
            <a:r>
              <a:rPr lang="en-US" altLang="en-US" smtClean="0"/>
              <a:t>- Allows users to explore data in a more analytic way … the answers to questions spawn new questions to be asked.</a:t>
            </a:r>
          </a:p>
        </p:txBody>
      </p:sp>
    </p:spTree>
    <p:extLst>
      <p:ext uri="{BB962C8B-B14F-4D97-AF65-F5344CB8AC3E}">
        <p14:creationId xmlns:p14="http://schemas.microsoft.com/office/powerpoint/2010/main" val="426177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441325" y="685800"/>
            <a:ext cx="5975350" cy="3429000"/>
          </a:xfrm>
          <a:ln/>
        </p:spPr>
      </p:sp>
      <p:sp>
        <p:nvSpPr>
          <p:cNvPr id="57347" name="Notes Placeholder 2"/>
          <p:cNvSpPr>
            <a:spLocks noGrp="1"/>
          </p:cNvSpPr>
          <p:nvPr>
            <p:ph type="body" idx="1"/>
          </p:nvPr>
        </p:nvSpPr>
        <p:spPr>
          <a:xfrm>
            <a:off x="687082" y="4343144"/>
            <a:ext cx="5483837" cy="4115019"/>
          </a:xfrm>
          <a:noFill/>
          <a:ln/>
        </p:spPr>
        <p:txBody>
          <a:bodyPr lIns="92738" tIns="46369" rIns="92738" bIns="46369"/>
          <a:lstStyle/>
          <a:p>
            <a:endParaRPr lang="en-US" altLang="en-US" dirty="0" smtClean="0"/>
          </a:p>
        </p:txBody>
      </p:sp>
      <p:sp>
        <p:nvSpPr>
          <p:cNvPr id="57348" name="Slide Number Placeholder 3"/>
          <p:cNvSpPr txBox="1">
            <a:spLocks noGrp="1"/>
          </p:cNvSpPr>
          <p:nvPr/>
        </p:nvSpPr>
        <p:spPr bwMode="auto">
          <a:xfrm>
            <a:off x="3885453" y="8686288"/>
            <a:ext cx="2970946" cy="456249"/>
          </a:xfrm>
          <a:prstGeom prst="rect">
            <a:avLst/>
          </a:prstGeom>
          <a:noFill/>
          <a:ln w="9525">
            <a:noFill/>
            <a:miter lim="800000"/>
            <a:headEnd/>
            <a:tailEnd/>
          </a:ln>
        </p:spPr>
        <p:txBody>
          <a:bodyPr lIns="92738" tIns="46369" rIns="92738" bIns="46369" anchor="b"/>
          <a:lstStyle/>
          <a:p>
            <a:pPr algn="r"/>
            <a:fld id="{6A0E15E6-B3F5-4784-B9BC-5106AE7FEFB4}" type="slidenum">
              <a:rPr lang="en-US" altLang="en-US" sz="1200">
                <a:ea typeface="MS PGothic" pitchFamily="34" charset="-128"/>
                <a:cs typeface="Arial" pitchFamily="34" charset="0"/>
              </a:rPr>
              <a:pPr algn="r"/>
              <a:t>35</a:t>
            </a:fld>
            <a:endParaRPr lang="en-US" altLang="en-US" sz="1200" dirty="0">
              <a:ea typeface="MS PGothic" pitchFamily="34" charset="-128"/>
              <a:cs typeface="Arial" pitchFamily="34" charset="0"/>
            </a:endParaRPr>
          </a:p>
        </p:txBody>
      </p:sp>
    </p:spTree>
    <p:extLst>
      <p:ext uri="{BB962C8B-B14F-4D97-AF65-F5344CB8AC3E}">
        <p14:creationId xmlns:p14="http://schemas.microsoft.com/office/powerpoint/2010/main" val="316900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441325" y="685800"/>
            <a:ext cx="5975350" cy="3429000"/>
          </a:xfrm>
          <a:ln/>
        </p:spPr>
      </p:sp>
      <p:sp>
        <p:nvSpPr>
          <p:cNvPr id="58371" name="Notes Placeholder 2"/>
          <p:cNvSpPr>
            <a:spLocks noGrp="1"/>
          </p:cNvSpPr>
          <p:nvPr>
            <p:ph type="body" idx="1"/>
          </p:nvPr>
        </p:nvSpPr>
        <p:spPr>
          <a:xfrm>
            <a:off x="687082" y="4343144"/>
            <a:ext cx="5483837" cy="4115019"/>
          </a:xfrm>
          <a:noFill/>
          <a:ln/>
        </p:spPr>
        <p:txBody>
          <a:bodyPr lIns="92738" tIns="46369" rIns="92738" bIns="46369"/>
          <a:lstStyle/>
          <a:p>
            <a:endParaRPr lang="en-US" altLang="en-US" dirty="0" smtClean="0"/>
          </a:p>
        </p:txBody>
      </p:sp>
      <p:sp>
        <p:nvSpPr>
          <p:cNvPr id="58372" name="Slide Number Placeholder 3"/>
          <p:cNvSpPr txBox="1">
            <a:spLocks noGrp="1"/>
          </p:cNvSpPr>
          <p:nvPr/>
        </p:nvSpPr>
        <p:spPr bwMode="auto">
          <a:xfrm>
            <a:off x="3885453" y="8686288"/>
            <a:ext cx="2970946" cy="456249"/>
          </a:xfrm>
          <a:prstGeom prst="rect">
            <a:avLst/>
          </a:prstGeom>
          <a:noFill/>
          <a:ln w="9525">
            <a:noFill/>
            <a:miter lim="800000"/>
            <a:headEnd/>
            <a:tailEnd/>
          </a:ln>
        </p:spPr>
        <p:txBody>
          <a:bodyPr lIns="92738" tIns="46369" rIns="92738" bIns="46369" anchor="b"/>
          <a:lstStyle/>
          <a:p>
            <a:pPr algn="r"/>
            <a:fld id="{90266225-6D55-4ACF-AF09-880A0D588A68}" type="slidenum">
              <a:rPr lang="en-US" altLang="en-US" sz="1200">
                <a:ea typeface="MS PGothic" pitchFamily="34" charset="-128"/>
                <a:cs typeface="Arial" pitchFamily="34" charset="0"/>
              </a:rPr>
              <a:pPr algn="r"/>
              <a:t>36</a:t>
            </a:fld>
            <a:endParaRPr lang="en-US" altLang="en-US" sz="1200" dirty="0">
              <a:ea typeface="MS PGothic" pitchFamily="34" charset="-128"/>
              <a:cs typeface="Arial" pitchFamily="34" charset="0"/>
            </a:endParaRPr>
          </a:p>
        </p:txBody>
      </p:sp>
    </p:spTree>
    <p:extLst>
      <p:ext uri="{BB962C8B-B14F-4D97-AF65-F5344CB8AC3E}">
        <p14:creationId xmlns:p14="http://schemas.microsoft.com/office/powerpoint/2010/main" val="393654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3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1575" y="914400"/>
            <a:ext cx="169227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6" name="Rectangle 1026"/>
          <p:cNvSpPr>
            <a:spLocks noGrp="1" noChangeArrowheads="1"/>
          </p:cNvSpPr>
          <p:nvPr>
            <p:ph type="ctrTitle"/>
          </p:nvPr>
        </p:nvSpPr>
        <p:spPr>
          <a:xfrm>
            <a:off x="896542" y="2286000"/>
            <a:ext cx="10160793" cy="1143000"/>
          </a:xfrm>
        </p:spPr>
        <p:txBody>
          <a:bodyPr/>
          <a:lstStyle>
            <a:lvl1pPr>
              <a:defRPr/>
            </a:lvl1pPr>
          </a:lstStyle>
          <a:p>
            <a:r>
              <a:rPr lang="en-US"/>
              <a:t>Click to edit Master title style</a:t>
            </a:r>
          </a:p>
        </p:txBody>
      </p:sp>
      <p:sp>
        <p:nvSpPr>
          <p:cNvPr id="180227" name="Rectangle 1027"/>
          <p:cNvSpPr>
            <a:spLocks noGrp="1" noChangeArrowheads="1"/>
          </p:cNvSpPr>
          <p:nvPr>
            <p:ph type="subTitle" idx="1"/>
          </p:nvPr>
        </p:nvSpPr>
        <p:spPr>
          <a:xfrm>
            <a:off x="1793082" y="3886200"/>
            <a:ext cx="8367713" cy="1752600"/>
          </a:xfrm>
        </p:spPr>
        <p:txBody>
          <a:bodyPr/>
          <a:lstStyle>
            <a:lvl1pPr marL="0" indent="0" algn="ctr">
              <a:buFont typeface="Wingdings 2" pitchFamily="18" charset="2"/>
              <a:buNone/>
              <a:defRPr/>
            </a:lvl1pPr>
          </a:lstStyle>
          <a:p>
            <a:r>
              <a:rPr lang="en-US"/>
              <a:t>Click to edit Master subtitle style</a:t>
            </a:r>
          </a:p>
        </p:txBody>
      </p:sp>
      <p:sp>
        <p:nvSpPr>
          <p:cNvPr id="5" name="Rectangle 1028"/>
          <p:cNvSpPr>
            <a:spLocks noGrp="1" noChangeArrowheads="1"/>
          </p:cNvSpPr>
          <p:nvPr>
            <p:ph type="dt" sz="half" idx="10"/>
          </p:nvPr>
        </p:nvSpPr>
        <p:spPr bwMode="auto">
          <a:xfrm>
            <a:off x="896938" y="6248400"/>
            <a:ext cx="2490787"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AU" dirty="0"/>
          </a:p>
        </p:txBody>
      </p:sp>
      <p:sp>
        <p:nvSpPr>
          <p:cNvPr id="6" name="Rectangle 1029"/>
          <p:cNvSpPr>
            <a:spLocks noGrp="1" noChangeArrowheads="1"/>
          </p:cNvSpPr>
          <p:nvPr>
            <p:ph type="ftr" sz="quarter" idx="11"/>
          </p:nvPr>
        </p:nvSpPr>
        <p:spPr>
          <a:xfrm>
            <a:off x="4084638" y="6248400"/>
            <a:ext cx="3784600" cy="457200"/>
          </a:xfrm>
        </p:spPr>
        <p:txBody>
          <a:bodyPr/>
          <a:lstStyle>
            <a:lvl1pPr>
              <a:defRPr/>
            </a:lvl1pPr>
          </a:lstStyle>
          <a:p>
            <a:pPr>
              <a:defRPr/>
            </a:pPr>
            <a:r>
              <a:rPr lang="en-AU" dirty="0"/>
              <a:t>Introduction to Information Retrieval</a:t>
            </a:r>
          </a:p>
        </p:txBody>
      </p:sp>
      <p:sp>
        <p:nvSpPr>
          <p:cNvPr id="7" name="Rectangle 1030"/>
          <p:cNvSpPr>
            <a:spLocks noGrp="1" noChangeArrowheads="1"/>
          </p:cNvSpPr>
          <p:nvPr>
            <p:ph type="sldNum" sz="quarter" idx="12"/>
          </p:nvPr>
        </p:nvSpPr>
        <p:spPr>
          <a:xfrm>
            <a:off x="8566150" y="6248400"/>
            <a:ext cx="2490788" cy="457200"/>
          </a:xfrm>
        </p:spPr>
        <p:txBody>
          <a:bodyPr/>
          <a:lstStyle>
            <a:lvl1pPr>
              <a:defRPr/>
            </a:lvl1pPr>
          </a:lstStyle>
          <a:p>
            <a:pPr>
              <a:defRPr/>
            </a:pPr>
            <a:fld id="{DE9136A8-F0FB-4462-BBCB-6F7904B2C91F}" type="slidenum">
              <a:rPr lang="en-AU" altLang="en-US"/>
              <a:pPr>
                <a:defRPr/>
              </a:pPr>
              <a:t>‹#›</a:t>
            </a:fld>
            <a:endParaRPr lang="en-AU" altLang="en-US" dirty="0"/>
          </a:p>
        </p:txBody>
      </p:sp>
    </p:spTree>
    <p:extLst>
      <p:ext uri="{BB962C8B-B14F-4D97-AF65-F5344CB8AC3E}">
        <p14:creationId xmlns:p14="http://schemas.microsoft.com/office/powerpoint/2010/main" val="387829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5" name="Rectangle 6"/>
          <p:cNvSpPr>
            <a:spLocks noGrp="1" noChangeArrowheads="1"/>
          </p:cNvSpPr>
          <p:nvPr>
            <p:ph type="sldNum" sz="quarter" idx="11"/>
          </p:nvPr>
        </p:nvSpPr>
        <p:spPr>
          <a:ln/>
        </p:spPr>
        <p:txBody>
          <a:bodyPr/>
          <a:lstStyle>
            <a:lvl1pPr>
              <a:defRPr/>
            </a:lvl1pPr>
          </a:lstStyle>
          <a:p>
            <a:pPr>
              <a:defRPr/>
            </a:pPr>
            <a:fld id="{AFA7C031-1BE7-4567-A7F4-7676E8E6CDF0}" type="slidenum">
              <a:rPr lang="en-AU" altLang="en-US"/>
              <a:pPr>
                <a:defRPr/>
              </a:pPr>
              <a:t>‹#›</a:t>
            </a:fld>
            <a:endParaRPr lang="en-AU" altLang="en-US" dirty="0"/>
          </a:p>
        </p:txBody>
      </p:sp>
    </p:spTree>
    <p:extLst>
      <p:ext uri="{BB962C8B-B14F-4D97-AF65-F5344CB8AC3E}">
        <p14:creationId xmlns:p14="http://schemas.microsoft.com/office/powerpoint/2010/main" val="58751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5407" y="0"/>
            <a:ext cx="2988468"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 y="0"/>
            <a:ext cx="8766175"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5" name="Rectangle 6"/>
          <p:cNvSpPr>
            <a:spLocks noGrp="1" noChangeArrowheads="1"/>
          </p:cNvSpPr>
          <p:nvPr>
            <p:ph type="sldNum" sz="quarter" idx="11"/>
          </p:nvPr>
        </p:nvSpPr>
        <p:spPr>
          <a:ln/>
        </p:spPr>
        <p:txBody>
          <a:bodyPr/>
          <a:lstStyle>
            <a:lvl1pPr>
              <a:defRPr/>
            </a:lvl1pPr>
          </a:lstStyle>
          <a:p>
            <a:pPr>
              <a:defRPr/>
            </a:pPr>
            <a:fld id="{FE2FE845-9A98-4544-B7D6-AD8E9EF03844}" type="slidenum">
              <a:rPr lang="en-AU" altLang="en-US"/>
              <a:pPr>
                <a:defRPr/>
              </a:pPr>
              <a:t>‹#›</a:t>
            </a:fld>
            <a:endParaRPr lang="en-AU" altLang="en-US" dirty="0"/>
          </a:p>
        </p:txBody>
      </p:sp>
    </p:spTree>
    <p:extLst>
      <p:ext uri="{BB962C8B-B14F-4D97-AF65-F5344CB8AC3E}">
        <p14:creationId xmlns:p14="http://schemas.microsoft.com/office/powerpoint/2010/main" val="460962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953875"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896542" y="1981200"/>
            <a:ext cx="10160793" cy="4114800"/>
          </a:xfrm>
        </p:spPr>
        <p:txBody>
          <a:bodyPr/>
          <a:lstStyle/>
          <a:p>
            <a:pPr lvl="0"/>
            <a:endParaRPr lang="en-US" noProof="0" dirty="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5" name="Rectangle 6"/>
          <p:cNvSpPr>
            <a:spLocks noGrp="1" noChangeArrowheads="1"/>
          </p:cNvSpPr>
          <p:nvPr>
            <p:ph type="sldNum" sz="quarter" idx="11"/>
          </p:nvPr>
        </p:nvSpPr>
        <p:spPr>
          <a:ln/>
        </p:spPr>
        <p:txBody>
          <a:bodyPr/>
          <a:lstStyle>
            <a:lvl1pPr>
              <a:defRPr/>
            </a:lvl1pPr>
          </a:lstStyle>
          <a:p>
            <a:pPr>
              <a:defRPr/>
            </a:pPr>
            <a:fld id="{227CB611-1570-4025-9C25-140C93E11725}" type="slidenum">
              <a:rPr lang="en-AU" altLang="en-US"/>
              <a:pPr>
                <a:defRPr/>
              </a:pPr>
              <a:t>‹#›</a:t>
            </a:fld>
            <a:endParaRPr lang="en-AU" altLang="en-US" dirty="0"/>
          </a:p>
        </p:txBody>
      </p:sp>
    </p:spTree>
    <p:extLst>
      <p:ext uri="{BB962C8B-B14F-4D97-AF65-F5344CB8AC3E}">
        <p14:creationId xmlns:p14="http://schemas.microsoft.com/office/powerpoint/2010/main" val="4081328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953875"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96542" y="1981200"/>
            <a:ext cx="10160793" cy="4114800"/>
          </a:xfrm>
        </p:spPr>
        <p:txBody>
          <a:bodyPr/>
          <a:lstStyle/>
          <a:p>
            <a:pPr lvl="0"/>
            <a:endParaRPr lang="en-US" noProof="0" dirty="0" smtClean="0"/>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5" name="Rectangle 6"/>
          <p:cNvSpPr>
            <a:spLocks noGrp="1" noChangeArrowheads="1"/>
          </p:cNvSpPr>
          <p:nvPr>
            <p:ph type="sldNum" sz="quarter" idx="11"/>
          </p:nvPr>
        </p:nvSpPr>
        <p:spPr>
          <a:ln/>
        </p:spPr>
        <p:txBody>
          <a:bodyPr/>
          <a:lstStyle>
            <a:lvl1pPr>
              <a:defRPr/>
            </a:lvl1pPr>
          </a:lstStyle>
          <a:p>
            <a:pPr>
              <a:defRPr/>
            </a:pPr>
            <a:fld id="{95E933C6-05BA-41DC-A600-C01D4F49F43B}" type="slidenum">
              <a:rPr lang="en-AU" altLang="en-US"/>
              <a:pPr>
                <a:defRPr/>
              </a:pPr>
              <a:t>‹#›</a:t>
            </a:fld>
            <a:endParaRPr lang="en-AU" altLang="en-US" dirty="0"/>
          </a:p>
        </p:txBody>
      </p:sp>
    </p:spTree>
    <p:extLst>
      <p:ext uri="{BB962C8B-B14F-4D97-AF65-F5344CB8AC3E}">
        <p14:creationId xmlns:p14="http://schemas.microsoft.com/office/powerpoint/2010/main" val="278848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9538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96541" y="1981200"/>
            <a:ext cx="498078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76552" y="1981200"/>
            <a:ext cx="498078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6" name="Rectangle 6"/>
          <p:cNvSpPr>
            <a:spLocks noGrp="1" noChangeArrowheads="1"/>
          </p:cNvSpPr>
          <p:nvPr>
            <p:ph type="sldNum" sz="quarter" idx="11"/>
          </p:nvPr>
        </p:nvSpPr>
        <p:spPr>
          <a:ln/>
        </p:spPr>
        <p:txBody>
          <a:bodyPr/>
          <a:lstStyle>
            <a:lvl1pPr>
              <a:defRPr/>
            </a:lvl1pPr>
          </a:lstStyle>
          <a:p>
            <a:pPr>
              <a:defRPr/>
            </a:pPr>
            <a:fld id="{2F2B22E4-D3A0-4471-9319-B11D99FC6CC1}" type="slidenum">
              <a:rPr lang="en-AU" altLang="en-US"/>
              <a:pPr>
                <a:defRPr/>
              </a:pPr>
              <a:t>‹#›</a:t>
            </a:fld>
            <a:endParaRPr lang="en-AU" altLang="en-US" dirty="0"/>
          </a:p>
        </p:txBody>
      </p:sp>
    </p:spTree>
    <p:extLst>
      <p:ext uri="{BB962C8B-B14F-4D97-AF65-F5344CB8AC3E}">
        <p14:creationId xmlns:p14="http://schemas.microsoft.com/office/powerpoint/2010/main" val="744131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 y="0"/>
            <a:ext cx="11953875"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896541" y="1981200"/>
            <a:ext cx="498078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76552" y="1981200"/>
            <a:ext cx="498078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896541" y="4114800"/>
            <a:ext cx="498078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076552" y="4114800"/>
            <a:ext cx="498078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8" name="Rectangle 6"/>
          <p:cNvSpPr>
            <a:spLocks noGrp="1" noChangeArrowheads="1"/>
          </p:cNvSpPr>
          <p:nvPr>
            <p:ph type="sldNum" sz="quarter" idx="11"/>
          </p:nvPr>
        </p:nvSpPr>
        <p:spPr>
          <a:ln/>
        </p:spPr>
        <p:txBody>
          <a:bodyPr/>
          <a:lstStyle>
            <a:lvl1pPr>
              <a:defRPr/>
            </a:lvl1pPr>
          </a:lstStyle>
          <a:p>
            <a:pPr>
              <a:defRPr/>
            </a:pPr>
            <a:fld id="{188FA8E4-FB0E-4F2C-A297-D47A57470D83}" type="slidenum">
              <a:rPr lang="en-AU" altLang="en-US"/>
              <a:pPr>
                <a:defRPr/>
              </a:pPr>
              <a:t>‹#›</a:t>
            </a:fld>
            <a:endParaRPr lang="en-AU" altLang="en-US" dirty="0"/>
          </a:p>
        </p:txBody>
      </p:sp>
    </p:spTree>
    <p:extLst>
      <p:ext uri="{BB962C8B-B14F-4D97-AF65-F5344CB8AC3E}">
        <p14:creationId xmlns:p14="http://schemas.microsoft.com/office/powerpoint/2010/main" val="3927433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342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5" name="Rectangle 6"/>
          <p:cNvSpPr>
            <a:spLocks noGrp="1" noChangeArrowheads="1"/>
          </p:cNvSpPr>
          <p:nvPr>
            <p:ph type="sldNum" sz="quarter" idx="11"/>
          </p:nvPr>
        </p:nvSpPr>
        <p:spPr>
          <a:ln/>
        </p:spPr>
        <p:txBody>
          <a:bodyPr/>
          <a:lstStyle>
            <a:lvl1pPr>
              <a:defRPr/>
            </a:lvl1pPr>
          </a:lstStyle>
          <a:p>
            <a:pPr>
              <a:defRPr/>
            </a:pPr>
            <a:fld id="{D87B2CAB-92C5-4FEC-87E8-9709B7CCD4EB}" type="slidenum">
              <a:rPr lang="en-AU" altLang="en-US"/>
              <a:pPr>
                <a:defRPr/>
              </a:pPr>
              <a:t>‹#›</a:t>
            </a:fld>
            <a:endParaRPr lang="en-AU" altLang="en-US" dirty="0"/>
          </a:p>
        </p:txBody>
      </p:sp>
    </p:spTree>
    <p:extLst>
      <p:ext uri="{BB962C8B-B14F-4D97-AF65-F5344CB8AC3E}">
        <p14:creationId xmlns:p14="http://schemas.microsoft.com/office/powerpoint/2010/main" val="106989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4275" y="4406902"/>
            <a:ext cx="10160793"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44275" y="2906713"/>
            <a:ext cx="1016079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5" name="Rectangle 6"/>
          <p:cNvSpPr>
            <a:spLocks noGrp="1" noChangeArrowheads="1"/>
          </p:cNvSpPr>
          <p:nvPr>
            <p:ph type="sldNum" sz="quarter" idx="11"/>
          </p:nvPr>
        </p:nvSpPr>
        <p:spPr>
          <a:ln/>
        </p:spPr>
        <p:txBody>
          <a:bodyPr/>
          <a:lstStyle>
            <a:lvl1pPr>
              <a:defRPr/>
            </a:lvl1pPr>
          </a:lstStyle>
          <a:p>
            <a:pPr>
              <a:defRPr/>
            </a:pPr>
            <a:fld id="{86CB5936-F739-46EA-B1A7-B5FE06FCB99F}" type="slidenum">
              <a:rPr lang="en-AU" altLang="en-US"/>
              <a:pPr>
                <a:defRPr/>
              </a:pPr>
              <a:t>‹#›</a:t>
            </a:fld>
            <a:endParaRPr lang="en-AU" altLang="en-US" dirty="0"/>
          </a:p>
        </p:txBody>
      </p:sp>
    </p:spTree>
    <p:extLst>
      <p:ext uri="{BB962C8B-B14F-4D97-AF65-F5344CB8AC3E}">
        <p14:creationId xmlns:p14="http://schemas.microsoft.com/office/powerpoint/2010/main" val="242632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96541" y="1981200"/>
            <a:ext cx="498078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76552" y="1981200"/>
            <a:ext cx="498078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6" name="Rectangle 6"/>
          <p:cNvSpPr>
            <a:spLocks noGrp="1" noChangeArrowheads="1"/>
          </p:cNvSpPr>
          <p:nvPr>
            <p:ph type="sldNum" sz="quarter" idx="11"/>
          </p:nvPr>
        </p:nvSpPr>
        <p:spPr>
          <a:ln/>
        </p:spPr>
        <p:txBody>
          <a:bodyPr/>
          <a:lstStyle>
            <a:lvl1pPr>
              <a:defRPr/>
            </a:lvl1pPr>
          </a:lstStyle>
          <a:p>
            <a:pPr>
              <a:defRPr/>
            </a:pPr>
            <a:fld id="{FBE92635-8995-4B49-A918-1AF7C015577D}" type="slidenum">
              <a:rPr lang="en-AU" altLang="en-US"/>
              <a:pPr>
                <a:defRPr/>
              </a:pPr>
              <a:t>‹#›</a:t>
            </a:fld>
            <a:endParaRPr lang="en-AU" altLang="en-US" dirty="0"/>
          </a:p>
        </p:txBody>
      </p:sp>
    </p:spTree>
    <p:extLst>
      <p:ext uri="{BB962C8B-B14F-4D97-AF65-F5344CB8AC3E}">
        <p14:creationId xmlns:p14="http://schemas.microsoft.com/office/powerpoint/2010/main" val="244015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7694" y="274638"/>
            <a:ext cx="10758488"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97693" y="1535113"/>
            <a:ext cx="528170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7693" y="2174875"/>
            <a:ext cx="528170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72403" y="1535113"/>
            <a:ext cx="528377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72403" y="2174875"/>
            <a:ext cx="528377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8" name="Rectangle 6"/>
          <p:cNvSpPr>
            <a:spLocks noGrp="1" noChangeArrowheads="1"/>
          </p:cNvSpPr>
          <p:nvPr>
            <p:ph type="sldNum" sz="quarter" idx="11"/>
          </p:nvPr>
        </p:nvSpPr>
        <p:spPr>
          <a:ln/>
        </p:spPr>
        <p:txBody>
          <a:bodyPr/>
          <a:lstStyle>
            <a:lvl1pPr>
              <a:defRPr/>
            </a:lvl1pPr>
          </a:lstStyle>
          <a:p>
            <a:pPr>
              <a:defRPr/>
            </a:pPr>
            <a:fld id="{3B2DC1CE-F667-4D61-AACD-849593B3D936}" type="slidenum">
              <a:rPr lang="en-AU" altLang="en-US"/>
              <a:pPr>
                <a:defRPr/>
              </a:pPr>
              <a:t>‹#›</a:t>
            </a:fld>
            <a:endParaRPr lang="en-AU" altLang="en-US" dirty="0"/>
          </a:p>
        </p:txBody>
      </p:sp>
    </p:spTree>
    <p:extLst>
      <p:ext uri="{BB962C8B-B14F-4D97-AF65-F5344CB8AC3E}">
        <p14:creationId xmlns:p14="http://schemas.microsoft.com/office/powerpoint/2010/main" val="799525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4" name="Rectangle 6"/>
          <p:cNvSpPr>
            <a:spLocks noGrp="1" noChangeArrowheads="1"/>
          </p:cNvSpPr>
          <p:nvPr>
            <p:ph type="sldNum" sz="quarter" idx="11"/>
          </p:nvPr>
        </p:nvSpPr>
        <p:spPr>
          <a:ln/>
        </p:spPr>
        <p:txBody>
          <a:bodyPr/>
          <a:lstStyle>
            <a:lvl1pPr>
              <a:defRPr/>
            </a:lvl1pPr>
          </a:lstStyle>
          <a:p>
            <a:pPr>
              <a:defRPr/>
            </a:pPr>
            <a:fld id="{53E84AEC-C83B-4600-901F-58B5B58E03FC}" type="slidenum">
              <a:rPr lang="en-AU" altLang="en-US"/>
              <a:pPr>
                <a:defRPr/>
              </a:pPr>
              <a:t>‹#›</a:t>
            </a:fld>
            <a:endParaRPr lang="en-AU" altLang="en-US" dirty="0"/>
          </a:p>
        </p:txBody>
      </p:sp>
    </p:spTree>
    <p:extLst>
      <p:ext uri="{BB962C8B-B14F-4D97-AF65-F5344CB8AC3E}">
        <p14:creationId xmlns:p14="http://schemas.microsoft.com/office/powerpoint/2010/main" val="24647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3" name="Rectangle 6"/>
          <p:cNvSpPr>
            <a:spLocks noGrp="1" noChangeArrowheads="1"/>
          </p:cNvSpPr>
          <p:nvPr>
            <p:ph type="sldNum" sz="quarter" idx="11"/>
          </p:nvPr>
        </p:nvSpPr>
        <p:spPr>
          <a:ln/>
        </p:spPr>
        <p:txBody>
          <a:bodyPr/>
          <a:lstStyle>
            <a:lvl1pPr>
              <a:defRPr/>
            </a:lvl1pPr>
          </a:lstStyle>
          <a:p>
            <a:pPr>
              <a:defRPr/>
            </a:pPr>
            <a:fld id="{134155D8-4A3B-439B-AE6E-E5D009FF5A85}" type="slidenum">
              <a:rPr lang="en-AU" altLang="en-US"/>
              <a:pPr>
                <a:defRPr/>
              </a:pPr>
              <a:t>‹#›</a:t>
            </a:fld>
            <a:endParaRPr lang="en-AU" altLang="en-US" dirty="0"/>
          </a:p>
        </p:txBody>
      </p:sp>
    </p:spTree>
    <p:extLst>
      <p:ext uri="{BB962C8B-B14F-4D97-AF65-F5344CB8AC3E}">
        <p14:creationId xmlns:p14="http://schemas.microsoft.com/office/powerpoint/2010/main" val="256684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7695" y="273050"/>
            <a:ext cx="393274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673634" y="273052"/>
            <a:ext cx="668254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97695" y="1435102"/>
            <a:ext cx="393274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6" name="Rectangle 6"/>
          <p:cNvSpPr>
            <a:spLocks noGrp="1" noChangeArrowheads="1"/>
          </p:cNvSpPr>
          <p:nvPr>
            <p:ph type="sldNum" sz="quarter" idx="11"/>
          </p:nvPr>
        </p:nvSpPr>
        <p:spPr>
          <a:ln/>
        </p:spPr>
        <p:txBody>
          <a:bodyPr/>
          <a:lstStyle>
            <a:lvl1pPr>
              <a:defRPr/>
            </a:lvl1pPr>
          </a:lstStyle>
          <a:p>
            <a:pPr>
              <a:defRPr/>
            </a:pPr>
            <a:fld id="{AF241161-0A45-451F-8369-F99C188CA97D}" type="slidenum">
              <a:rPr lang="en-AU" altLang="en-US"/>
              <a:pPr>
                <a:defRPr/>
              </a:pPr>
              <a:t>‹#›</a:t>
            </a:fld>
            <a:endParaRPr lang="en-AU" altLang="en-US" dirty="0"/>
          </a:p>
        </p:txBody>
      </p:sp>
    </p:spTree>
    <p:extLst>
      <p:ext uri="{BB962C8B-B14F-4D97-AF65-F5344CB8AC3E}">
        <p14:creationId xmlns:p14="http://schemas.microsoft.com/office/powerpoint/2010/main" val="500292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43043" y="4800600"/>
            <a:ext cx="717232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43043" y="612775"/>
            <a:ext cx="71723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343043" y="5367338"/>
            <a:ext cx="71723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t>Introduction to Information Retrieval</a:t>
            </a:r>
          </a:p>
        </p:txBody>
      </p:sp>
      <p:sp>
        <p:nvSpPr>
          <p:cNvPr id="6" name="Rectangle 6"/>
          <p:cNvSpPr>
            <a:spLocks noGrp="1" noChangeArrowheads="1"/>
          </p:cNvSpPr>
          <p:nvPr>
            <p:ph type="sldNum" sz="quarter" idx="11"/>
          </p:nvPr>
        </p:nvSpPr>
        <p:spPr>
          <a:ln/>
        </p:spPr>
        <p:txBody>
          <a:bodyPr/>
          <a:lstStyle>
            <a:lvl1pPr>
              <a:defRPr/>
            </a:lvl1pPr>
          </a:lstStyle>
          <a:p>
            <a:pPr>
              <a:defRPr/>
            </a:pPr>
            <a:fld id="{CFFDFB5E-F5CE-4DCA-A6DB-A77A5864579D}" type="slidenum">
              <a:rPr lang="en-AU" altLang="en-US"/>
              <a:pPr>
                <a:defRPr/>
              </a:pPr>
              <a:t>‹#›</a:t>
            </a:fld>
            <a:endParaRPr lang="en-AU" altLang="en-US" dirty="0"/>
          </a:p>
        </p:txBody>
      </p:sp>
    </p:spTree>
    <p:extLst>
      <p:ext uri="{BB962C8B-B14F-4D97-AF65-F5344CB8AC3E}">
        <p14:creationId xmlns:p14="http://schemas.microsoft.com/office/powerpoint/2010/main" val="2659967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11953875" cy="114300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1027" name="Rectangle 3"/>
          <p:cNvSpPr>
            <a:spLocks noGrp="1" noChangeArrowheads="1"/>
          </p:cNvSpPr>
          <p:nvPr>
            <p:ph type="body" idx="1"/>
          </p:nvPr>
        </p:nvSpPr>
        <p:spPr bwMode="auto">
          <a:xfrm>
            <a:off x="896938" y="1981200"/>
            <a:ext cx="1016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p>
        </p:txBody>
      </p:sp>
      <p:sp>
        <p:nvSpPr>
          <p:cNvPr id="1029" name="Rectangle 5"/>
          <p:cNvSpPr>
            <a:spLocks noGrp="1" noChangeArrowheads="1"/>
          </p:cNvSpPr>
          <p:nvPr>
            <p:ph type="ftr" sz="quarter" idx="3"/>
          </p:nvPr>
        </p:nvSpPr>
        <p:spPr bwMode="auto">
          <a:xfrm>
            <a:off x="4084638" y="6553200"/>
            <a:ext cx="378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AU" dirty="0"/>
              <a:t>Introduction to Information Retrieval</a:t>
            </a:r>
          </a:p>
        </p:txBody>
      </p:sp>
      <p:sp>
        <p:nvSpPr>
          <p:cNvPr id="1030" name="Rectangle 6"/>
          <p:cNvSpPr>
            <a:spLocks noGrp="1" noChangeArrowheads="1"/>
          </p:cNvSpPr>
          <p:nvPr>
            <p:ph type="sldNum" sz="quarter" idx="4"/>
          </p:nvPr>
        </p:nvSpPr>
        <p:spPr bwMode="auto">
          <a:xfrm>
            <a:off x="8566150" y="6553200"/>
            <a:ext cx="2490788"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12E14E5-C29C-4411-92CD-FD38AAB2F3CC}" type="slidenum">
              <a:rPr lang="en-AU" altLang="en-US"/>
              <a:pPr>
                <a:defRPr/>
              </a:pPr>
              <a:t>‹#›</a:t>
            </a:fld>
            <a:endParaRPr lang="en-AU" altLang="en-US" dirty="0"/>
          </a:p>
        </p:txBody>
      </p:sp>
    </p:spTree>
  </p:cSld>
  <p:clrMap bg1="lt1" tx1="dk1" bg2="lt2" tx2="dk2" accent1="accent1" accent2="accent2" accent3="accent3" accent4="accent4" accent5="accent5" accent6="accent6" hlink="hlink" folHlink="folHlink"/>
  <p:sldLayoutIdLst>
    <p:sldLayoutId id="2147485789" r:id="rId1"/>
    <p:sldLayoutId id="2147485775" r:id="rId2"/>
    <p:sldLayoutId id="2147485776" r:id="rId3"/>
    <p:sldLayoutId id="2147485777" r:id="rId4"/>
    <p:sldLayoutId id="2147485778" r:id="rId5"/>
    <p:sldLayoutId id="2147485779" r:id="rId6"/>
    <p:sldLayoutId id="2147485780" r:id="rId7"/>
    <p:sldLayoutId id="2147485781" r:id="rId8"/>
    <p:sldLayoutId id="2147485782" r:id="rId9"/>
    <p:sldLayoutId id="2147485783" r:id="rId10"/>
    <p:sldLayoutId id="2147485784" r:id="rId11"/>
    <p:sldLayoutId id="2147485785" r:id="rId12"/>
    <p:sldLayoutId id="2147485786" r:id="rId13"/>
    <p:sldLayoutId id="2147485787" r:id="rId14"/>
    <p:sldLayoutId id="2147485788" r:id="rId15"/>
    <p:sldLayoutId id="2147485792" r:id="rId16"/>
  </p:sldLayoutIdLst>
  <p:hf sldNum="0" hdr="0" ftr="0" dt="0"/>
  <p:txStyles>
    <p:titleStyle>
      <a:lvl1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2pPr>
      <a:lvl3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3pPr>
      <a:lvl4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4pPr>
      <a:lvl5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5pPr>
      <a:lvl6pPr marL="4572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6pPr>
      <a:lvl7pPr marL="9144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7pPr>
      <a:lvl8pPr marL="13716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8pPr>
      <a:lvl9pPr marL="18288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9pPr>
    </p:titleStyle>
    <p:bodyStyle>
      <a:lvl1pPr marL="342900" indent="-342900" algn="l" rtl="0" eaLnBrk="0" fontAlgn="base" hangingPunct="0">
        <a:spcBef>
          <a:spcPct val="20000"/>
        </a:spcBef>
        <a:spcAft>
          <a:spcPct val="0"/>
        </a:spcAft>
        <a:buClr>
          <a:srgbClr val="660066"/>
        </a:buClr>
        <a:buFont typeface="Wingdings 2" panose="05020102010507070707" pitchFamily="18" charset="2"/>
        <a:buChar char="²"/>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660066"/>
        </a:buClr>
        <a:buFont typeface="ZapfDingbats"/>
        <a:buChar char="v"/>
        <a:defRPr sz="2800" b="1">
          <a:solidFill>
            <a:srgbClr val="990033"/>
          </a:solidFill>
          <a:latin typeface="+mn-lt"/>
        </a:defRPr>
      </a:lvl2pPr>
      <a:lvl3pPr marL="1143000" indent="-228600" algn="l" rtl="0" eaLnBrk="0" fontAlgn="base" hangingPunct="0">
        <a:spcBef>
          <a:spcPct val="20000"/>
        </a:spcBef>
        <a:spcAft>
          <a:spcPct val="0"/>
        </a:spcAft>
        <a:buClr>
          <a:srgbClr val="660066"/>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660066"/>
        </a:buClr>
        <a:buFont typeface="Wingdings" panose="05000000000000000000" pitchFamily="2" charset="2"/>
        <a:buChar char="ü"/>
        <a:defRPr sz="2000" b="1">
          <a:solidFill>
            <a:srgbClr val="990033"/>
          </a:solidFill>
          <a:latin typeface="+mn-lt"/>
        </a:defRPr>
      </a:lvl4pPr>
      <a:lvl5pPr marL="2057400" indent="-228600" algn="l" rtl="0" eaLnBrk="0" fontAlgn="base" hangingPunct="0">
        <a:spcBef>
          <a:spcPct val="20000"/>
        </a:spcBef>
        <a:spcAft>
          <a:spcPct val="0"/>
        </a:spcAft>
        <a:buClr>
          <a:srgbClr val="660066"/>
        </a:buClr>
        <a:buFont typeface="MS Outlook" panose="05010100010000000000" pitchFamily="2" charset="2"/>
        <a:buChar char="A"/>
        <a:defRPr sz="2000">
          <a:solidFill>
            <a:schemeClr val="tx1"/>
          </a:solidFill>
          <a:latin typeface="+mn-lt"/>
        </a:defRPr>
      </a:lvl5pPr>
      <a:lvl6pPr marL="25146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6pPr>
      <a:lvl7pPr marL="29718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7pPr>
      <a:lvl8pPr marL="34290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8pPr>
      <a:lvl9pPr marL="38862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hyperlink" Target="http://www.wiley.com/buy/9781118965832" TargetMode="Externa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w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jfif"/><Relationship Id="rId7" Type="http://schemas.openxmlformats.org/officeDocument/2006/relationships/image" Target="../media/image65.png"/><Relationship Id="rId2" Type="http://schemas.openxmlformats.org/officeDocument/2006/relationships/image" Target="../media/image60.jfif"/><Relationship Id="rId1" Type="http://schemas.openxmlformats.org/officeDocument/2006/relationships/slideLayout" Target="../slideLayouts/slideLayout6.xml"/><Relationship Id="rId6" Type="http://schemas.openxmlformats.org/officeDocument/2006/relationships/image" Target="../media/image64.jfif"/><Relationship Id="rId5" Type="http://schemas.openxmlformats.org/officeDocument/2006/relationships/image" Target="../media/image63.png"/><Relationship Id="rId4" Type="http://schemas.openxmlformats.org/officeDocument/2006/relationships/image" Target="../media/image62.jfif"/></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924944"/>
            <a:ext cx="11953874" cy="1584176"/>
          </a:xfrm>
          <a:solidFill>
            <a:schemeClr val="bg1"/>
          </a:solidFill>
          <a:ln>
            <a:noFill/>
          </a:ln>
        </p:spPr>
        <p:txBody>
          <a:bodyPr/>
          <a:lstStyle/>
          <a:p>
            <a:pPr>
              <a:defRPr/>
            </a:pPr>
            <a:r>
              <a:rPr lang="en-US" sz="5400" dirty="0" smtClean="0"/>
              <a:t>Data Science and the Context of Big Data</a:t>
            </a:r>
            <a:endParaRPr lang="en-US" sz="3600" dirty="0">
              <a:solidFill>
                <a:schemeClr val="accent2">
                  <a:lumMod val="75000"/>
                </a:schemeClr>
              </a:solidFill>
            </a:endParaRPr>
          </a:p>
        </p:txBody>
      </p:sp>
      <p:sp>
        <p:nvSpPr>
          <p:cNvPr id="8195" name="Subtitle 2"/>
          <p:cNvSpPr>
            <a:spLocks noGrp="1"/>
          </p:cNvSpPr>
          <p:nvPr>
            <p:ph type="subTitle" idx="1"/>
          </p:nvPr>
        </p:nvSpPr>
        <p:spPr>
          <a:xfrm>
            <a:off x="0" y="4509120"/>
            <a:ext cx="11953875" cy="2348880"/>
          </a:xfrm>
          <a:solidFill>
            <a:srgbClr val="002060"/>
          </a:solidFill>
        </p:spPr>
        <p:txBody>
          <a:bodyPr/>
          <a:lstStyle/>
          <a:p>
            <a:pPr>
              <a:spcBef>
                <a:spcPct val="0"/>
              </a:spcBef>
              <a:defRPr/>
            </a:pPr>
            <a:r>
              <a:rPr lang="en-US" sz="2800" b="1" i="1" dirty="0" err="1">
                <a:solidFill>
                  <a:schemeClr val="bg1"/>
                </a:solidFill>
              </a:rPr>
              <a:t>Dr.T.V.Geetha</a:t>
            </a:r>
            <a:r>
              <a:rPr lang="en-US" sz="2800" b="1" i="1" dirty="0">
                <a:solidFill>
                  <a:schemeClr val="bg1"/>
                </a:solidFill>
              </a:rPr>
              <a:t>, Senior Professor (Retired),</a:t>
            </a:r>
          </a:p>
          <a:p>
            <a:pPr>
              <a:spcBef>
                <a:spcPct val="0"/>
              </a:spcBef>
              <a:defRPr/>
            </a:pPr>
            <a:r>
              <a:rPr lang="en-US" sz="2800" b="1" i="1" dirty="0">
                <a:solidFill>
                  <a:schemeClr val="bg1"/>
                </a:solidFill>
              </a:rPr>
              <a:t>UGC BSR Faculty Research Fellow</a:t>
            </a:r>
          </a:p>
          <a:p>
            <a:pPr>
              <a:spcBef>
                <a:spcPct val="0"/>
              </a:spcBef>
              <a:defRPr/>
            </a:pPr>
            <a:r>
              <a:rPr lang="en-US" sz="2800" b="1" i="1" dirty="0">
                <a:solidFill>
                  <a:schemeClr val="bg1"/>
                </a:solidFill>
              </a:rPr>
              <a:t>Department of Computer Science &amp; Engineering</a:t>
            </a:r>
          </a:p>
          <a:p>
            <a:pPr>
              <a:spcBef>
                <a:spcPct val="0"/>
              </a:spcBef>
              <a:defRPr/>
            </a:pPr>
            <a:r>
              <a:rPr lang="en-US" sz="2800" b="1" i="1" dirty="0">
                <a:solidFill>
                  <a:schemeClr val="bg1"/>
                </a:solidFill>
              </a:rPr>
              <a:t>College of Engineering, </a:t>
            </a:r>
            <a:r>
              <a:rPr lang="en-US" sz="2800" b="1" i="1" dirty="0" err="1" smtClean="0">
                <a:solidFill>
                  <a:schemeClr val="bg1"/>
                </a:solidFill>
              </a:rPr>
              <a:t>Guindy</a:t>
            </a:r>
            <a:r>
              <a:rPr lang="en-US" sz="2800" b="1" i="1" dirty="0" smtClean="0">
                <a:solidFill>
                  <a:schemeClr val="bg1"/>
                </a:solidFill>
              </a:rPr>
              <a:t>, Anna </a:t>
            </a:r>
            <a:r>
              <a:rPr lang="en-US" sz="2800" b="1" i="1" dirty="0">
                <a:solidFill>
                  <a:schemeClr val="bg1"/>
                </a:solidFill>
              </a:rPr>
              <a:t>University Chennai </a:t>
            </a:r>
          </a:p>
          <a:p>
            <a:pPr>
              <a:spcBef>
                <a:spcPct val="0"/>
              </a:spcBef>
              <a:defRPr/>
            </a:pPr>
            <a:r>
              <a:rPr lang="en-US" sz="2800" b="1" i="1" dirty="0" smtClean="0">
                <a:solidFill>
                  <a:schemeClr val="bg1"/>
                </a:solidFill>
              </a:rPr>
              <a:t>23</a:t>
            </a:r>
            <a:r>
              <a:rPr lang="en-US" sz="2800" b="1" i="1" baseline="30000" dirty="0" smtClean="0">
                <a:solidFill>
                  <a:schemeClr val="bg1"/>
                </a:solidFill>
              </a:rPr>
              <a:t>rd</a:t>
            </a:r>
            <a:r>
              <a:rPr lang="en-US" sz="2800" b="1" i="1" dirty="0" smtClean="0">
                <a:solidFill>
                  <a:schemeClr val="bg1"/>
                </a:solidFill>
              </a:rPr>
              <a:t>  August 2021</a:t>
            </a:r>
            <a:endParaRPr lang="en-US" b="1" dirty="0">
              <a:solidFill>
                <a:schemeClr val="bg1"/>
              </a:solidFill>
            </a:endParaRPr>
          </a:p>
        </p:txBody>
      </p:sp>
      <p:sp>
        <p:nvSpPr>
          <p:cNvPr id="4" name="Rectangle 3"/>
          <p:cNvSpPr/>
          <p:nvPr/>
        </p:nvSpPr>
        <p:spPr>
          <a:xfrm>
            <a:off x="-1" y="10886"/>
            <a:ext cx="11953875" cy="161791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3600" b="1" dirty="0" smtClean="0"/>
              <a:t>FDP on “Data Analytics using Python/R Programming</a:t>
            </a:r>
          </a:p>
          <a:p>
            <a:pPr algn="ctr"/>
            <a:r>
              <a:rPr lang="en-US" sz="3600" b="1" dirty="0" smtClean="0"/>
              <a:t>National Institute of Technology, Puducherry, </a:t>
            </a:r>
            <a:r>
              <a:rPr lang="en-US" sz="3600" b="1" dirty="0" err="1" smtClean="0"/>
              <a:t>Karaikal</a:t>
            </a:r>
            <a:endParaRPr lang="en-US" sz="3600" b="1" dirty="0"/>
          </a:p>
        </p:txBody>
      </p:sp>
      <p:sp>
        <p:nvSpPr>
          <p:cNvPr id="5" name="Rectangle 4"/>
          <p:cNvSpPr/>
          <p:nvPr/>
        </p:nvSpPr>
        <p:spPr>
          <a:xfrm>
            <a:off x="4986337" y="1637176"/>
            <a:ext cx="1828800" cy="520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137" y="1521628"/>
            <a:ext cx="1773000" cy="1403315"/>
          </a:xfrm>
          <a:prstGeom prst="rect">
            <a:avLst/>
          </a:prstGeom>
        </p:spPr>
      </p:pic>
    </p:spTree>
    <p:extLst>
      <p:ext uri="{BB962C8B-B14F-4D97-AF65-F5344CB8AC3E}">
        <p14:creationId xmlns:p14="http://schemas.microsoft.com/office/powerpoint/2010/main" val="2806358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609600"/>
          </a:xfrm>
        </p:spPr>
        <p:txBody>
          <a:bodyPr/>
          <a:lstStyle/>
          <a:p>
            <a:r>
              <a:rPr lang="en-US" dirty="0" smtClean="0"/>
              <a:t>Data Science Process</a:t>
            </a:r>
            <a:endParaRPr lang="en-IN" dirty="0"/>
          </a:p>
        </p:txBody>
      </p:sp>
      <p:sp>
        <p:nvSpPr>
          <p:cNvPr id="3" name="Content Placeholder 2"/>
          <p:cNvSpPr>
            <a:spLocks noGrp="1"/>
          </p:cNvSpPr>
          <p:nvPr>
            <p:ph idx="1"/>
          </p:nvPr>
        </p:nvSpPr>
        <p:spPr>
          <a:xfrm>
            <a:off x="33337" y="609600"/>
            <a:ext cx="11920538" cy="6248400"/>
          </a:xfrm>
        </p:spPr>
        <p:txBody>
          <a:bodyPr/>
          <a:lstStyle/>
          <a:p>
            <a:pPr marL="0" indent="0">
              <a:buNone/>
            </a:pPr>
            <a:r>
              <a:rPr lang="en-US" sz="2400" b="1" dirty="0" smtClean="0"/>
              <a:t>Discovery</a:t>
            </a:r>
            <a:r>
              <a:rPr lang="en-US" sz="2400" b="1" dirty="0"/>
              <a:t>:</a:t>
            </a:r>
          </a:p>
          <a:p>
            <a:r>
              <a:rPr lang="en-US" sz="2400" dirty="0"/>
              <a:t>Discovery step involves </a:t>
            </a:r>
            <a:r>
              <a:rPr lang="en-US" sz="2400" b="1" dirty="0">
                <a:solidFill>
                  <a:srgbClr val="993300"/>
                </a:solidFill>
              </a:rPr>
              <a:t>acquiring data from all the identified internal &amp; external sources </a:t>
            </a:r>
            <a:r>
              <a:rPr lang="en-US" sz="2400" dirty="0"/>
              <a:t>which helps you to answer the business question.</a:t>
            </a:r>
          </a:p>
          <a:p>
            <a:pPr lvl="1"/>
            <a:r>
              <a:rPr lang="en-US" sz="2000" dirty="0" smtClean="0"/>
              <a:t>Logs </a:t>
            </a:r>
            <a:r>
              <a:rPr lang="en-US" sz="2000" dirty="0"/>
              <a:t>from webservers</a:t>
            </a:r>
          </a:p>
          <a:p>
            <a:pPr lvl="1"/>
            <a:r>
              <a:rPr lang="en-US" sz="2000" dirty="0"/>
              <a:t>Data gathered from social media</a:t>
            </a:r>
          </a:p>
          <a:p>
            <a:pPr lvl="1"/>
            <a:r>
              <a:rPr lang="en-US" sz="2000" dirty="0"/>
              <a:t>Census datasets</a:t>
            </a:r>
          </a:p>
          <a:p>
            <a:pPr lvl="1"/>
            <a:r>
              <a:rPr lang="en-US" sz="2000" dirty="0"/>
              <a:t>Data streamed from online sources using </a:t>
            </a:r>
            <a:r>
              <a:rPr lang="en-US" sz="2000" dirty="0" smtClean="0"/>
              <a:t>APIs</a:t>
            </a:r>
          </a:p>
          <a:p>
            <a:pPr marL="0" indent="0">
              <a:buNone/>
            </a:pPr>
            <a:r>
              <a:rPr lang="en-US" sz="2400" b="1" dirty="0" smtClean="0"/>
              <a:t>Preparation:</a:t>
            </a:r>
          </a:p>
          <a:p>
            <a:r>
              <a:rPr lang="en-US" sz="2400" dirty="0" smtClean="0"/>
              <a:t>Data </a:t>
            </a:r>
            <a:r>
              <a:rPr lang="en-US" sz="2400" dirty="0"/>
              <a:t>can have lots of inconsistencies like missing value, blank columns, incorrect data format which needs to be cleaned. You need to </a:t>
            </a:r>
            <a:r>
              <a:rPr lang="en-US" sz="2400" b="1" dirty="0">
                <a:solidFill>
                  <a:srgbClr val="993300"/>
                </a:solidFill>
              </a:rPr>
              <a:t>process, explore, and condition data before modeling. The cleaner your data, the better are your predictions</a:t>
            </a:r>
            <a:r>
              <a:rPr lang="en-US" sz="2400" b="1" dirty="0" smtClean="0">
                <a:solidFill>
                  <a:srgbClr val="993300"/>
                </a:solidFill>
              </a:rPr>
              <a:t>.</a:t>
            </a:r>
          </a:p>
          <a:p>
            <a:pPr marL="0" indent="0">
              <a:buNone/>
            </a:pPr>
            <a:r>
              <a:rPr lang="en-US" sz="2400" b="1" dirty="0"/>
              <a:t>Model Planning:</a:t>
            </a:r>
          </a:p>
          <a:p>
            <a:r>
              <a:rPr lang="en-US" sz="2400" dirty="0"/>
              <a:t>In this stage, you need to </a:t>
            </a:r>
            <a:r>
              <a:rPr lang="en-US" sz="2400" b="1" dirty="0">
                <a:solidFill>
                  <a:srgbClr val="993300"/>
                </a:solidFill>
              </a:rPr>
              <a:t>determine the method and technique to draw the relation between input variables. Planning for a model is performed by using different statistical formulas and visualization tools. </a:t>
            </a:r>
            <a:r>
              <a:rPr lang="en-US" sz="2400" dirty="0"/>
              <a:t>SQL analysis services, R, and SAS/access </a:t>
            </a:r>
            <a:r>
              <a:rPr lang="en-US" sz="2400" dirty="0" smtClean="0"/>
              <a:t>-tools</a:t>
            </a:r>
            <a:endParaRPr lang="en-US" sz="2400" dirty="0"/>
          </a:p>
        </p:txBody>
      </p:sp>
    </p:spTree>
    <p:extLst>
      <p:ext uri="{BB962C8B-B14F-4D97-AF65-F5344CB8AC3E}">
        <p14:creationId xmlns:p14="http://schemas.microsoft.com/office/powerpoint/2010/main" val="10947297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533400"/>
          </a:xfrm>
        </p:spPr>
        <p:txBody>
          <a:bodyPr/>
          <a:lstStyle/>
          <a:p>
            <a:r>
              <a:rPr lang="en-US" dirty="0"/>
              <a:t>Data Science Process</a:t>
            </a:r>
            <a:endParaRPr lang="en-IN" dirty="0"/>
          </a:p>
        </p:txBody>
      </p:sp>
      <p:sp>
        <p:nvSpPr>
          <p:cNvPr id="3" name="Content Placeholder 2"/>
          <p:cNvSpPr>
            <a:spLocks noGrp="1"/>
          </p:cNvSpPr>
          <p:nvPr>
            <p:ph idx="1"/>
          </p:nvPr>
        </p:nvSpPr>
        <p:spPr>
          <a:xfrm>
            <a:off x="109537" y="533400"/>
            <a:ext cx="11844338" cy="5562600"/>
          </a:xfrm>
        </p:spPr>
        <p:txBody>
          <a:bodyPr/>
          <a:lstStyle/>
          <a:p>
            <a:pPr marL="0" indent="0">
              <a:buNone/>
            </a:pPr>
            <a:r>
              <a:rPr lang="en-US" sz="2400" b="1" dirty="0" smtClean="0"/>
              <a:t>Model </a:t>
            </a:r>
            <a:r>
              <a:rPr lang="en-US" sz="2400" b="1" dirty="0"/>
              <a:t>Building:</a:t>
            </a:r>
          </a:p>
          <a:p>
            <a:r>
              <a:rPr lang="en-US" sz="2400" dirty="0"/>
              <a:t>In this step, the actual model building process starts. Here, </a:t>
            </a:r>
            <a:r>
              <a:rPr lang="en-US" sz="2400" b="1" dirty="0">
                <a:solidFill>
                  <a:srgbClr val="993300"/>
                </a:solidFill>
              </a:rPr>
              <a:t>Data scientist distributes datasets for training and testing. Techniques like association, classification, and clustering are applied to the training data set. The model once prepared is tested against the "testing" dataset.</a:t>
            </a:r>
          </a:p>
          <a:p>
            <a:pPr marL="0" indent="0">
              <a:buNone/>
            </a:pPr>
            <a:r>
              <a:rPr lang="en-US" sz="2400" b="1" dirty="0"/>
              <a:t>Operationalize:</a:t>
            </a:r>
          </a:p>
          <a:p>
            <a:r>
              <a:rPr lang="en-US" sz="2400" dirty="0"/>
              <a:t>In this stage, you </a:t>
            </a:r>
            <a:r>
              <a:rPr lang="en-US" sz="2400" b="1" dirty="0">
                <a:solidFill>
                  <a:srgbClr val="993300"/>
                </a:solidFill>
              </a:rPr>
              <a:t>deliver the final baselined model with reports, code, and technical documents. Model is deployed into a real-time production environment </a:t>
            </a:r>
            <a:r>
              <a:rPr lang="en-US" sz="2400" dirty="0"/>
              <a:t>after thorough testing.</a:t>
            </a:r>
          </a:p>
          <a:p>
            <a:pPr marL="0" indent="0">
              <a:buNone/>
            </a:pPr>
            <a:r>
              <a:rPr lang="en-US" sz="2400" b="1" dirty="0"/>
              <a:t>Communicate Results</a:t>
            </a:r>
          </a:p>
          <a:p>
            <a:r>
              <a:rPr lang="en-US" sz="2400" dirty="0"/>
              <a:t>In this stage, </a:t>
            </a:r>
            <a:r>
              <a:rPr lang="en-US" sz="2400" b="1" dirty="0">
                <a:solidFill>
                  <a:srgbClr val="993300"/>
                </a:solidFill>
              </a:rPr>
              <a:t>the key findings are communicated to all stakeholders.</a:t>
            </a:r>
            <a:r>
              <a:rPr lang="en-US" sz="2400" dirty="0"/>
              <a:t> This helps you to decide if the results of the project are a success or a failure based on the inputs from the model.</a:t>
            </a:r>
          </a:p>
          <a:p>
            <a:endParaRPr lang="en-IN" sz="2000" dirty="0"/>
          </a:p>
        </p:txBody>
      </p:sp>
    </p:spTree>
    <p:extLst>
      <p:ext uri="{BB962C8B-B14F-4D97-AF65-F5344CB8AC3E}">
        <p14:creationId xmlns:p14="http://schemas.microsoft.com/office/powerpoint/2010/main" val="2562428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729732"/>
          </a:xfrm>
        </p:spPr>
        <p:txBody>
          <a:bodyPr/>
          <a:lstStyle/>
          <a:p>
            <a:r>
              <a:rPr lang="en-IN" dirty="0" smtClean="0"/>
              <a:t>The Academic Data Science Process</a:t>
            </a:r>
            <a:endParaRPr lang="en-IN" dirty="0"/>
          </a:p>
        </p:txBody>
      </p:sp>
      <p:sp>
        <p:nvSpPr>
          <p:cNvPr id="3" name="7-Point Star 2"/>
          <p:cNvSpPr/>
          <p:nvPr/>
        </p:nvSpPr>
        <p:spPr>
          <a:xfrm>
            <a:off x="224869" y="899472"/>
            <a:ext cx="3505200" cy="1981200"/>
          </a:xfrm>
          <a:prstGeom prst="star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7-Point Star 3"/>
          <p:cNvSpPr/>
          <p:nvPr/>
        </p:nvSpPr>
        <p:spPr>
          <a:xfrm>
            <a:off x="4226013" y="872699"/>
            <a:ext cx="3505200" cy="1981200"/>
          </a:xfrm>
          <a:prstGeom prst="star7">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7-Point Star 4"/>
          <p:cNvSpPr/>
          <p:nvPr/>
        </p:nvSpPr>
        <p:spPr>
          <a:xfrm>
            <a:off x="8264613" y="720299"/>
            <a:ext cx="3505200" cy="1981200"/>
          </a:xfrm>
          <a:prstGeom prst="star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7-Point Star 5"/>
          <p:cNvSpPr/>
          <p:nvPr/>
        </p:nvSpPr>
        <p:spPr>
          <a:xfrm>
            <a:off x="8264613" y="4073099"/>
            <a:ext cx="3505200" cy="1514898"/>
          </a:xfrm>
          <a:prstGeom prst="star7">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7-Point Star 6"/>
          <p:cNvSpPr/>
          <p:nvPr/>
        </p:nvSpPr>
        <p:spPr>
          <a:xfrm>
            <a:off x="4214042" y="4073099"/>
            <a:ext cx="3505200" cy="1794301"/>
          </a:xfrm>
          <a:prstGeom prst="star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177369" y="1354085"/>
            <a:ext cx="1600200" cy="1569660"/>
          </a:xfrm>
          <a:prstGeom prst="rect">
            <a:avLst/>
          </a:prstGeom>
          <a:noFill/>
        </p:spPr>
        <p:txBody>
          <a:bodyPr wrap="square" rtlCol="0">
            <a:spAutoFit/>
          </a:bodyPr>
          <a:lstStyle/>
          <a:p>
            <a:r>
              <a:rPr lang="en-IN" dirty="0" smtClean="0"/>
              <a:t>Ask an Interesting Question	` </a:t>
            </a:r>
            <a:endParaRPr lang="en-IN" dirty="0"/>
          </a:p>
        </p:txBody>
      </p:sp>
      <p:sp>
        <p:nvSpPr>
          <p:cNvPr id="9" name="TextBox 8"/>
          <p:cNvSpPr txBox="1"/>
          <p:nvPr/>
        </p:nvSpPr>
        <p:spPr>
          <a:xfrm>
            <a:off x="5178513" y="1677250"/>
            <a:ext cx="2171700" cy="461665"/>
          </a:xfrm>
          <a:prstGeom prst="rect">
            <a:avLst/>
          </a:prstGeom>
          <a:noFill/>
        </p:spPr>
        <p:txBody>
          <a:bodyPr wrap="square" rtlCol="0">
            <a:spAutoFit/>
          </a:bodyPr>
          <a:lstStyle/>
          <a:p>
            <a:r>
              <a:rPr lang="en-IN" dirty="0" smtClean="0"/>
              <a:t>Get the data	` </a:t>
            </a:r>
            <a:endParaRPr lang="en-IN" dirty="0"/>
          </a:p>
        </p:txBody>
      </p:sp>
      <p:sp>
        <p:nvSpPr>
          <p:cNvPr id="10" name="TextBox 9"/>
          <p:cNvSpPr txBox="1"/>
          <p:nvPr/>
        </p:nvSpPr>
        <p:spPr>
          <a:xfrm>
            <a:off x="9217113" y="1311012"/>
            <a:ext cx="1600200" cy="830997"/>
          </a:xfrm>
          <a:prstGeom prst="rect">
            <a:avLst/>
          </a:prstGeom>
          <a:noFill/>
        </p:spPr>
        <p:txBody>
          <a:bodyPr wrap="square" rtlCol="0">
            <a:spAutoFit/>
          </a:bodyPr>
          <a:lstStyle/>
          <a:p>
            <a:r>
              <a:rPr lang="en-IN" dirty="0" smtClean="0"/>
              <a:t>Explore the Data	` </a:t>
            </a:r>
            <a:endParaRPr lang="en-IN" dirty="0"/>
          </a:p>
        </p:txBody>
      </p:sp>
      <p:sp>
        <p:nvSpPr>
          <p:cNvPr id="11" name="TextBox 10"/>
          <p:cNvSpPr txBox="1"/>
          <p:nvPr/>
        </p:nvSpPr>
        <p:spPr>
          <a:xfrm>
            <a:off x="9407613" y="4484639"/>
            <a:ext cx="1600200" cy="830997"/>
          </a:xfrm>
          <a:prstGeom prst="rect">
            <a:avLst/>
          </a:prstGeom>
          <a:noFill/>
        </p:spPr>
        <p:txBody>
          <a:bodyPr wrap="square" rtlCol="0">
            <a:spAutoFit/>
          </a:bodyPr>
          <a:lstStyle/>
          <a:p>
            <a:r>
              <a:rPr lang="en-IN" dirty="0" smtClean="0"/>
              <a:t>Model  the data	` </a:t>
            </a:r>
            <a:endParaRPr lang="en-IN" dirty="0"/>
          </a:p>
        </p:txBody>
      </p:sp>
      <p:sp>
        <p:nvSpPr>
          <p:cNvPr id="12" name="TextBox 11"/>
          <p:cNvSpPr txBox="1"/>
          <p:nvPr/>
        </p:nvSpPr>
        <p:spPr>
          <a:xfrm>
            <a:off x="4988013" y="4523417"/>
            <a:ext cx="2362200" cy="1200329"/>
          </a:xfrm>
          <a:prstGeom prst="rect">
            <a:avLst/>
          </a:prstGeom>
          <a:noFill/>
        </p:spPr>
        <p:txBody>
          <a:bodyPr wrap="square" rtlCol="0">
            <a:spAutoFit/>
          </a:bodyPr>
          <a:lstStyle/>
          <a:p>
            <a:r>
              <a:rPr lang="en-IN" dirty="0" smtClean="0"/>
              <a:t>Communicate 	&amp; Visualize the results </a:t>
            </a:r>
            <a:endParaRPr lang="en-IN" dirty="0"/>
          </a:p>
        </p:txBody>
      </p:sp>
      <p:sp>
        <p:nvSpPr>
          <p:cNvPr id="13" name="TextBox 12"/>
          <p:cNvSpPr txBox="1"/>
          <p:nvPr/>
        </p:nvSpPr>
        <p:spPr>
          <a:xfrm>
            <a:off x="206562" y="2878717"/>
            <a:ext cx="2800249" cy="1200329"/>
          </a:xfrm>
          <a:prstGeom prst="rect">
            <a:avLst/>
          </a:prstGeom>
          <a:solidFill>
            <a:srgbClr val="FFCC99"/>
          </a:solidFill>
        </p:spPr>
        <p:txBody>
          <a:bodyPr wrap="square" rtlCol="0">
            <a:spAutoFit/>
          </a:bodyPr>
          <a:lstStyle/>
          <a:p>
            <a:r>
              <a:rPr lang="en-IN" dirty="0" smtClean="0"/>
              <a:t>What is the scientific Goal?	What to Predict? </a:t>
            </a:r>
            <a:endParaRPr lang="en-IN" dirty="0"/>
          </a:p>
        </p:txBody>
      </p:sp>
      <p:sp>
        <p:nvSpPr>
          <p:cNvPr id="14" name="TextBox 13"/>
          <p:cNvSpPr txBox="1"/>
          <p:nvPr/>
        </p:nvSpPr>
        <p:spPr>
          <a:xfrm>
            <a:off x="4264112" y="2920418"/>
            <a:ext cx="3264629" cy="1200329"/>
          </a:xfrm>
          <a:prstGeom prst="rect">
            <a:avLst/>
          </a:prstGeom>
          <a:solidFill>
            <a:srgbClr val="FFCC99"/>
          </a:solidFill>
        </p:spPr>
        <p:txBody>
          <a:bodyPr wrap="square" rtlCol="0">
            <a:spAutoFit/>
          </a:bodyPr>
          <a:lstStyle/>
          <a:p>
            <a:r>
              <a:rPr lang="en-IN" dirty="0" smtClean="0"/>
              <a:t>How is data sampled?</a:t>
            </a:r>
          </a:p>
          <a:p>
            <a:r>
              <a:rPr lang="en-IN" dirty="0" smtClean="0"/>
              <a:t>Which data are relevant?</a:t>
            </a:r>
          </a:p>
          <a:p>
            <a:r>
              <a:rPr lang="en-IN" dirty="0" smtClean="0"/>
              <a:t>Privacy Issues</a:t>
            </a:r>
            <a:endParaRPr lang="en-IN" dirty="0"/>
          </a:p>
        </p:txBody>
      </p:sp>
      <p:sp>
        <p:nvSpPr>
          <p:cNvPr id="15" name="TextBox 14"/>
          <p:cNvSpPr txBox="1"/>
          <p:nvPr/>
        </p:nvSpPr>
        <p:spPr>
          <a:xfrm>
            <a:off x="9580473" y="2741360"/>
            <a:ext cx="1866901" cy="1200329"/>
          </a:xfrm>
          <a:prstGeom prst="rect">
            <a:avLst/>
          </a:prstGeom>
          <a:solidFill>
            <a:srgbClr val="FFCC99"/>
          </a:solidFill>
        </p:spPr>
        <p:txBody>
          <a:bodyPr wrap="square" rtlCol="0">
            <a:spAutoFit/>
          </a:bodyPr>
          <a:lstStyle/>
          <a:p>
            <a:r>
              <a:rPr lang="en-IN" dirty="0" smtClean="0"/>
              <a:t>Plot the data. Anomalies? Patterns?</a:t>
            </a:r>
          </a:p>
        </p:txBody>
      </p:sp>
      <p:sp>
        <p:nvSpPr>
          <p:cNvPr id="16" name="TextBox 15"/>
          <p:cNvSpPr txBox="1"/>
          <p:nvPr/>
        </p:nvSpPr>
        <p:spPr>
          <a:xfrm>
            <a:off x="7698649" y="6147487"/>
            <a:ext cx="3688488" cy="461665"/>
          </a:xfrm>
          <a:prstGeom prst="rect">
            <a:avLst/>
          </a:prstGeom>
          <a:solidFill>
            <a:srgbClr val="FFCC99"/>
          </a:solidFill>
        </p:spPr>
        <p:txBody>
          <a:bodyPr wrap="square" rtlCol="0">
            <a:spAutoFit/>
          </a:bodyPr>
          <a:lstStyle/>
          <a:p>
            <a:r>
              <a:rPr lang="en-IN" dirty="0" smtClean="0"/>
              <a:t>Build, Fit &amp; Validate Model</a:t>
            </a:r>
          </a:p>
        </p:txBody>
      </p:sp>
      <p:sp>
        <p:nvSpPr>
          <p:cNvPr id="17" name="TextBox 16"/>
          <p:cNvSpPr txBox="1"/>
          <p:nvPr/>
        </p:nvSpPr>
        <p:spPr>
          <a:xfrm>
            <a:off x="2700337" y="5995304"/>
            <a:ext cx="4616927" cy="830997"/>
          </a:xfrm>
          <a:prstGeom prst="rect">
            <a:avLst/>
          </a:prstGeom>
          <a:solidFill>
            <a:srgbClr val="FFCC99"/>
          </a:solidFill>
        </p:spPr>
        <p:txBody>
          <a:bodyPr wrap="square" rtlCol="0">
            <a:spAutoFit/>
          </a:bodyPr>
          <a:lstStyle/>
          <a:p>
            <a:r>
              <a:rPr lang="en-IN" dirty="0" smtClean="0"/>
              <a:t>What did we learn? Do results make sense? Can we tell a story?</a:t>
            </a:r>
          </a:p>
        </p:txBody>
      </p:sp>
      <p:sp>
        <p:nvSpPr>
          <p:cNvPr id="18" name="Curved Down Arrow 17"/>
          <p:cNvSpPr/>
          <p:nvPr/>
        </p:nvSpPr>
        <p:spPr>
          <a:xfrm>
            <a:off x="3081338" y="751522"/>
            <a:ext cx="1447800" cy="55949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Curved Down Arrow 18"/>
          <p:cNvSpPr/>
          <p:nvPr/>
        </p:nvSpPr>
        <p:spPr>
          <a:xfrm>
            <a:off x="7356650" y="718059"/>
            <a:ext cx="1447800" cy="55949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Curved Left Arrow 20"/>
          <p:cNvSpPr/>
          <p:nvPr/>
        </p:nvSpPr>
        <p:spPr>
          <a:xfrm>
            <a:off x="11158537" y="2209800"/>
            <a:ext cx="611276" cy="231361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Curved Down Arrow 22"/>
          <p:cNvSpPr/>
          <p:nvPr/>
        </p:nvSpPr>
        <p:spPr>
          <a:xfrm flipH="1">
            <a:off x="7249295" y="3929445"/>
            <a:ext cx="1422446" cy="6045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Curved Down Arrow 23"/>
          <p:cNvSpPr/>
          <p:nvPr/>
        </p:nvSpPr>
        <p:spPr>
          <a:xfrm flipH="1" flipV="1">
            <a:off x="3157536" y="2286000"/>
            <a:ext cx="1371599" cy="506514"/>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Curved Down Arrow 24"/>
          <p:cNvSpPr/>
          <p:nvPr/>
        </p:nvSpPr>
        <p:spPr>
          <a:xfrm flipH="1" flipV="1">
            <a:off x="7326466" y="2121645"/>
            <a:ext cx="1508169" cy="56123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Curved Left Arrow 25"/>
          <p:cNvSpPr/>
          <p:nvPr/>
        </p:nvSpPr>
        <p:spPr>
          <a:xfrm flipH="1" flipV="1">
            <a:off x="8424160" y="2353095"/>
            <a:ext cx="737856" cy="1961876"/>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Curved Down Arrow 26"/>
          <p:cNvSpPr/>
          <p:nvPr/>
        </p:nvSpPr>
        <p:spPr>
          <a:xfrm flipH="1" flipV="1">
            <a:off x="7268484" y="5170524"/>
            <a:ext cx="1508169" cy="56123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30" name="Curved Connector 29"/>
          <p:cNvCxnSpPr/>
          <p:nvPr/>
        </p:nvCxnSpPr>
        <p:spPr>
          <a:xfrm rot="16200000" flipV="1">
            <a:off x="2280408" y="3128664"/>
            <a:ext cx="2721322" cy="1268514"/>
          </a:xfrm>
          <a:prstGeom prst="curved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98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Roles required in a  Science Project</a:t>
            </a:r>
            <a:endParaRPr lang="en-IN" dirty="0"/>
          </a:p>
        </p:txBody>
      </p:sp>
      <p:sp>
        <p:nvSpPr>
          <p:cNvPr id="6" name="TextBox 5"/>
          <p:cNvSpPr txBox="1"/>
          <p:nvPr/>
        </p:nvSpPr>
        <p:spPr>
          <a:xfrm>
            <a:off x="185738" y="2197443"/>
            <a:ext cx="2894118" cy="3477875"/>
          </a:xfrm>
          <a:prstGeom prst="rect">
            <a:avLst/>
          </a:prstGeom>
          <a:solidFill>
            <a:srgbClr val="FFCC99"/>
          </a:solidFill>
        </p:spPr>
        <p:txBody>
          <a:bodyPr wrap="square" rtlCol="0">
            <a:spAutoFit/>
          </a:bodyPr>
          <a:lstStyle/>
          <a:p>
            <a:r>
              <a:rPr lang="en-IN" sz="2800" b="1" dirty="0" smtClean="0"/>
              <a:t>Data Scientist</a:t>
            </a:r>
          </a:p>
          <a:p>
            <a:pPr marL="185738" indent="-185738">
              <a:buFont typeface="Arial" panose="020B0604020202020204" pitchFamily="34" charset="0"/>
              <a:buChar char="•"/>
            </a:pPr>
            <a:r>
              <a:rPr lang="en-IN" dirty="0" smtClean="0"/>
              <a:t>Prove / Disprove Hypothesis</a:t>
            </a:r>
          </a:p>
          <a:p>
            <a:pPr marL="185738" indent="-185738">
              <a:buFont typeface="Arial" panose="020B0604020202020204" pitchFamily="34" charset="0"/>
              <a:buChar char="•"/>
            </a:pPr>
            <a:r>
              <a:rPr lang="en-IN" dirty="0" smtClean="0"/>
              <a:t>Information and Data Gathering</a:t>
            </a:r>
          </a:p>
          <a:p>
            <a:pPr marL="185738" indent="-185738">
              <a:buFont typeface="Arial" panose="020B0604020202020204" pitchFamily="34" charset="0"/>
              <a:buChar char="•"/>
            </a:pPr>
            <a:r>
              <a:rPr lang="en-IN" dirty="0" smtClean="0"/>
              <a:t>Data Wrangling</a:t>
            </a:r>
          </a:p>
          <a:p>
            <a:pPr marL="185738" indent="-185738">
              <a:buFont typeface="Arial" panose="020B0604020202020204" pitchFamily="34" charset="0"/>
              <a:buChar char="•"/>
            </a:pPr>
            <a:r>
              <a:rPr lang="en-IN" dirty="0" smtClean="0"/>
              <a:t>Algorithm and ML Models</a:t>
            </a:r>
          </a:p>
          <a:p>
            <a:pPr marL="185738" indent="-185738">
              <a:buFont typeface="Arial" panose="020B0604020202020204" pitchFamily="34" charset="0"/>
              <a:buChar char="•"/>
            </a:pPr>
            <a:r>
              <a:rPr lang="en-IN" dirty="0" smtClean="0"/>
              <a:t>Communication</a:t>
            </a:r>
            <a:endParaRPr lang="en-IN" dirty="0"/>
          </a:p>
        </p:txBody>
      </p:sp>
      <p:sp>
        <p:nvSpPr>
          <p:cNvPr id="7" name="TextBox 6"/>
          <p:cNvSpPr txBox="1"/>
          <p:nvPr/>
        </p:nvSpPr>
        <p:spPr>
          <a:xfrm>
            <a:off x="3227364" y="2213919"/>
            <a:ext cx="2606955" cy="3477875"/>
          </a:xfrm>
          <a:prstGeom prst="rect">
            <a:avLst/>
          </a:prstGeom>
          <a:solidFill>
            <a:srgbClr val="CCECFF"/>
          </a:solidFill>
        </p:spPr>
        <p:txBody>
          <a:bodyPr wrap="square" rtlCol="0">
            <a:spAutoFit/>
          </a:bodyPr>
          <a:lstStyle/>
          <a:p>
            <a:r>
              <a:rPr lang="en-IN" sz="2800" b="1" dirty="0" smtClean="0"/>
              <a:t>Data Engineer</a:t>
            </a:r>
          </a:p>
          <a:p>
            <a:pPr marL="185738" indent="-185738">
              <a:buFont typeface="Arial" panose="020B0604020202020204" pitchFamily="34" charset="0"/>
              <a:buChar char="•"/>
            </a:pPr>
            <a:r>
              <a:rPr lang="en-IN" dirty="0" smtClean="0"/>
              <a:t>Build Data Driven Platforms</a:t>
            </a:r>
          </a:p>
          <a:p>
            <a:pPr marL="185738" indent="-185738">
              <a:buFont typeface="Arial" panose="020B0604020202020204" pitchFamily="34" charset="0"/>
              <a:buChar char="•"/>
            </a:pPr>
            <a:r>
              <a:rPr lang="en-IN" dirty="0" smtClean="0"/>
              <a:t>Operationalize Algorithms and ML Models</a:t>
            </a:r>
          </a:p>
          <a:p>
            <a:pPr marL="185738" indent="-185738">
              <a:buFont typeface="Arial" panose="020B0604020202020204" pitchFamily="34" charset="0"/>
              <a:buChar char="•"/>
            </a:pPr>
            <a:r>
              <a:rPr lang="en-IN" dirty="0" smtClean="0"/>
              <a:t>Data Integration</a:t>
            </a:r>
          </a:p>
          <a:p>
            <a:pPr marL="342900" indent="-342900">
              <a:buFont typeface="Arial" panose="020B0604020202020204" pitchFamily="34" charset="0"/>
              <a:buChar char="•"/>
            </a:pPr>
            <a:endParaRPr lang="en-IN" dirty="0"/>
          </a:p>
          <a:p>
            <a:endParaRPr lang="en-IN" dirty="0"/>
          </a:p>
        </p:txBody>
      </p:sp>
      <p:sp>
        <p:nvSpPr>
          <p:cNvPr id="8" name="TextBox 7"/>
          <p:cNvSpPr txBox="1"/>
          <p:nvPr/>
        </p:nvSpPr>
        <p:spPr>
          <a:xfrm>
            <a:off x="5981828" y="2197443"/>
            <a:ext cx="2971800" cy="3539430"/>
          </a:xfrm>
          <a:prstGeom prst="rect">
            <a:avLst/>
          </a:prstGeom>
          <a:solidFill>
            <a:srgbClr val="FFCC99"/>
          </a:solidFill>
        </p:spPr>
        <p:txBody>
          <a:bodyPr wrap="square" rtlCol="0">
            <a:spAutoFit/>
          </a:bodyPr>
          <a:lstStyle/>
          <a:p>
            <a:r>
              <a:rPr lang="en-IN" sz="2800" b="1" dirty="0" smtClean="0"/>
              <a:t>Visualization Expert</a:t>
            </a:r>
          </a:p>
          <a:p>
            <a:pPr marL="185738" indent="-185738">
              <a:buFont typeface="Arial" panose="020B0604020202020204" pitchFamily="34" charset="0"/>
              <a:buChar char="•"/>
              <a:tabLst>
                <a:tab pos="185738" algn="l"/>
              </a:tabLst>
            </a:pPr>
            <a:r>
              <a:rPr lang="en-IN" dirty="0" smtClean="0"/>
              <a:t>Build Dashboards and other data Visualization  Driven Platforms</a:t>
            </a:r>
          </a:p>
          <a:p>
            <a:pPr marL="185738" indent="-185738">
              <a:buFont typeface="Arial" panose="020B0604020202020204" pitchFamily="34" charset="0"/>
              <a:buChar char="•"/>
              <a:tabLst>
                <a:tab pos="185738" algn="l"/>
              </a:tabLst>
            </a:pPr>
            <a:r>
              <a:rPr lang="en-IN" dirty="0" smtClean="0"/>
              <a:t>Provide Insight Through Visual Means</a:t>
            </a:r>
            <a:endParaRPr lang="en-IN" dirty="0"/>
          </a:p>
        </p:txBody>
      </p:sp>
      <p:sp>
        <p:nvSpPr>
          <p:cNvPr id="9" name="TextBox 8"/>
          <p:cNvSpPr txBox="1"/>
          <p:nvPr/>
        </p:nvSpPr>
        <p:spPr>
          <a:xfrm>
            <a:off x="9101137" y="2209800"/>
            <a:ext cx="2754463" cy="3477875"/>
          </a:xfrm>
          <a:prstGeom prst="rect">
            <a:avLst/>
          </a:prstGeom>
          <a:solidFill>
            <a:srgbClr val="CCECFF"/>
          </a:solidFill>
        </p:spPr>
        <p:txBody>
          <a:bodyPr wrap="square" rtlCol="0">
            <a:spAutoFit/>
          </a:bodyPr>
          <a:lstStyle/>
          <a:p>
            <a:r>
              <a:rPr lang="en-IN" sz="2800" b="1" dirty="0" smtClean="0"/>
              <a:t>Project Owner</a:t>
            </a:r>
          </a:p>
          <a:p>
            <a:pPr marL="185738" indent="-185738">
              <a:buFont typeface="Arial" panose="020B0604020202020204" pitchFamily="34" charset="0"/>
              <a:buChar char="•"/>
              <a:tabLst>
                <a:tab pos="185738" algn="l"/>
              </a:tabLst>
            </a:pPr>
            <a:r>
              <a:rPr lang="en-IN" dirty="0" smtClean="0"/>
              <a:t>Project Management</a:t>
            </a:r>
          </a:p>
          <a:p>
            <a:pPr marL="185738" indent="-185738">
              <a:buFont typeface="Arial" panose="020B0604020202020204" pitchFamily="34" charset="0"/>
              <a:buChar char="•"/>
              <a:tabLst>
                <a:tab pos="185738" algn="l"/>
              </a:tabLst>
            </a:pPr>
            <a:r>
              <a:rPr lang="en-IN" dirty="0" smtClean="0"/>
              <a:t>Manage Stakeholder  Expectations</a:t>
            </a:r>
          </a:p>
          <a:p>
            <a:pPr marL="185738" indent="-185738">
              <a:buFont typeface="Arial" panose="020B0604020202020204" pitchFamily="34" charset="0"/>
              <a:buChar char="•"/>
              <a:tabLst>
                <a:tab pos="185738" algn="l"/>
              </a:tabLst>
            </a:pPr>
            <a:r>
              <a:rPr lang="en-IN" dirty="0" smtClean="0"/>
              <a:t>Maintain a Vision</a:t>
            </a:r>
          </a:p>
          <a:p>
            <a:pPr marL="185738" indent="-185738">
              <a:buFont typeface="Arial" panose="020B0604020202020204" pitchFamily="34" charset="0"/>
              <a:buChar char="•"/>
              <a:tabLst>
                <a:tab pos="185738" algn="l"/>
              </a:tabLst>
            </a:pPr>
            <a:r>
              <a:rPr lang="en-IN" dirty="0" smtClean="0"/>
              <a:t>Facilitate</a:t>
            </a:r>
            <a:endParaRPr lang="en-IN" dirty="0"/>
          </a:p>
          <a:p>
            <a:pPr marL="342900" indent="-342900">
              <a:buFont typeface="Arial" panose="020B0604020202020204" pitchFamily="34" charset="0"/>
              <a:buChar char="•"/>
            </a:pPr>
            <a:endParaRPr lang="en-IN" dirty="0"/>
          </a:p>
        </p:txBody>
      </p:sp>
      <p:sp>
        <p:nvSpPr>
          <p:cNvPr id="10" name="Curved Down Arrow 9"/>
          <p:cNvSpPr/>
          <p:nvPr/>
        </p:nvSpPr>
        <p:spPr>
          <a:xfrm>
            <a:off x="2235284" y="1371600"/>
            <a:ext cx="1981200" cy="838200"/>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Curved Down Arrow 10"/>
          <p:cNvSpPr/>
          <p:nvPr/>
        </p:nvSpPr>
        <p:spPr>
          <a:xfrm>
            <a:off x="4833937" y="1371600"/>
            <a:ext cx="2514600" cy="82584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Curved Down Arrow 11"/>
          <p:cNvSpPr/>
          <p:nvPr/>
        </p:nvSpPr>
        <p:spPr>
          <a:xfrm>
            <a:off x="8266347" y="1371600"/>
            <a:ext cx="1981200" cy="866344"/>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00114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Scientist – Must–Have Skills</a:t>
            </a:r>
            <a:endParaRPr lang="en-IN" dirty="0"/>
          </a:p>
        </p:txBody>
      </p:sp>
      <p:graphicFrame>
        <p:nvGraphicFramePr>
          <p:cNvPr id="4" name="Diagram 3"/>
          <p:cNvGraphicFramePr/>
          <p:nvPr>
            <p:extLst>
              <p:ext uri="{D42A27DB-BD31-4B8C-83A1-F6EECF244321}">
                <p14:modId xmlns:p14="http://schemas.microsoft.com/office/powerpoint/2010/main" val="1153673125"/>
              </p:ext>
            </p:extLst>
          </p:nvPr>
        </p:nvGraphicFramePr>
        <p:xfrm>
          <a:off x="261937" y="1143000"/>
          <a:ext cx="115824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7480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IN" dirty="0" smtClean="0"/>
              <a:t>Aspects of Data Science</a:t>
            </a:r>
            <a:endParaRPr lang="en-IN" dirty="0"/>
          </a:p>
        </p:txBody>
      </p:sp>
      <p:sp>
        <p:nvSpPr>
          <p:cNvPr id="4" name="Subtitle 3"/>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1299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01" y="109758"/>
            <a:ext cx="5824537" cy="6781800"/>
          </a:xfrm>
          <a:prstGeom prst="rect">
            <a:avLst/>
          </a:prstGeom>
          <a:noFill/>
        </p:spPr>
        <p:txBody>
          <a:bodyPr wrap="square" rtlCol="0">
            <a:spAutoFit/>
          </a:bodyPr>
          <a:lstStyle/>
          <a:p>
            <a:endParaRPr lang="en-IN" dirty="0"/>
          </a:p>
        </p:txBody>
      </p:sp>
      <p:sp>
        <p:nvSpPr>
          <p:cNvPr id="7" name="TextBox 6"/>
          <p:cNvSpPr txBox="1"/>
          <p:nvPr/>
        </p:nvSpPr>
        <p:spPr>
          <a:xfrm>
            <a:off x="-15154" y="700144"/>
            <a:ext cx="5562600" cy="1815882"/>
          </a:xfrm>
          <a:prstGeom prst="rect">
            <a:avLst/>
          </a:prstGeom>
          <a:solidFill>
            <a:srgbClr val="FFFF99"/>
          </a:solidFill>
        </p:spPr>
        <p:txBody>
          <a:bodyPr wrap="square" rtlCol="0">
            <a:spAutoFit/>
          </a:bodyPr>
          <a:lstStyle/>
          <a:p>
            <a:r>
              <a:rPr lang="en-IN" sz="2800" b="1" dirty="0" smtClean="0"/>
              <a:t>Lesson 1 – It is an Iterative Circular Process </a:t>
            </a:r>
          </a:p>
          <a:p>
            <a:pPr marL="457200" indent="-457200">
              <a:buFont typeface="Arial" panose="020B0604020202020204" pitchFamily="34" charset="0"/>
              <a:buChar char="•"/>
            </a:pPr>
            <a:r>
              <a:rPr lang="en-IN" sz="2800" dirty="0" smtClean="0"/>
              <a:t>Waterfall Model does not work for Data Science</a:t>
            </a:r>
            <a:endParaRPr lang="en-IN" sz="2800" dirty="0"/>
          </a:p>
        </p:txBody>
      </p:sp>
      <p:sp>
        <p:nvSpPr>
          <p:cNvPr id="8" name="TextBox 7"/>
          <p:cNvSpPr txBox="1"/>
          <p:nvPr/>
        </p:nvSpPr>
        <p:spPr>
          <a:xfrm>
            <a:off x="12641" y="2652272"/>
            <a:ext cx="5562600" cy="2677656"/>
          </a:xfrm>
          <a:prstGeom prst="rect">
            <a:avLst/>
          </a:prstGeom>
          <a:solidFill>
            <a:srgbClr val="D4ECBA"/>
          </a:solidFill>
        </p:spPr>
        <p:txBody>
          <a:bodyPr wrap="square" rtlCol="0">
            <a:spAutoFit/>
          </a:bodyPr>
          <a:lstStyle/>
          <a:p>
            <a:r>
              <a:rPr lang="en-IN" sz="2800" b="1" dirty="0" smtClean="0"/>
              <a:t>Lesson 2 – Data Engineering Takes the Bulk of the Time</a:t>
            </a:r>
          </a:p>
          <a:p>
            <a:pPr marL="457200" indent="-457200">
              <a:buFont typeface="Arial" panose="020B0604020202020204" pitchFamily="34" charset="0"/>
              <a:buChar char="•"/>
            </a:pPr>
            <a:r>
              <a:rPr lang="en-IN" sz="2800" dirty="0" smtClean="0"/>
              <a:t>Building Machine Learning/ Predicting Model – small part</a:t>
            </a:r>
          </a:p>
          <a:p>
            <a:pPr marL="457200" indent="-457200">
              <a:buFont typeface="Arial" panose="020B0604020202020204" pitchFamily="34" charset="0"/>
              <a:buChar char="•"/>
            </a:pPr>
            <a:r>
              <a:rPr lang="en-IN" sz="2800" dirty="0" smtClean="0"/>
              <a:t>60-80% spent on Data Preparation /Engineering </a:t>
            </a:r>
            <a:endParaRPr lang="en-IN" sz="2800" dirty="0"/>
          </a:p>
        </p:txBody>
      </p:sp>
      <p:sp>
        <p:nvSpPr>
          <p:cNvPr id="9" name="TextBox 8"/>
          <p:cNvSpPr txBox="1"/>
          <p:nvPr/>
        </p:nvSpPr>
        <p:spPr>
          <a:xfrm>
            <a:off x="-60462" y="5638800"/>
            <a:ext cx="5653216" cy="523220"/>
          </a:xfrm>
          <a:prstGeom prst="rect">
            <a:avLst/>
          </a:prstGeom>
          <a:solidFill>
            <a:srgbClr val="FFFF99"/>
          </a:solidFill>
        </p:spPr>
        <p:txBody>
          <a:bodyPr wrap="square" rtlCol="0">
            <a:spAutoFit/>
          </a:bodyPr>
          <a:lstStyle/>
          <a:p>
            <a:r>
              <a:rPr lang="en-IN" sz="2800" b="1" dirty="0" smtClean="0"/>
              <a:t>Lesson 3 – Question Assumptions</a:t>
            </a:r>
            <a:endParaRPr lang="en-IN" sz="2800" dirty="0"/>
          </a:p>
        </p:txBody>
      </p:sp>
      <p:sp>
        <p:nvSpPr>
          <p:cNvPr id="10" name="TextBox 9"/>
          <p:cNvSpPr txBox="1"/>
          <p:nvPr/>
        </p:nvSpPr>
        <p:spPr>
          <a:xfrm>
            <a:off x="5862263" y="818268"/>
            <a:ext cx="6059833" cy="3970318"/>
          </a:xfrm>
          <a:prstGeom prst="rect">
            <a:avLst/>
          </a:prstGeom>
          <a:solidFill>
            <a:srgbClr val="FFCCFF"/>
          </a:solidFill>
        </p:spPr>
        <p:txBody>
          <a:bodyPr wrap="square" rtlCol="0">
            <a:spAutoFit/>
          </a:bodyPr>
          <a:lstStyle/>
          <a:p>
            <a:r>
              <a:rPr lang="en-IN" sz="2800" b="1" dirty="0" smtClean="0"/>
              <a:t>Lesson 4 – Focus on the Right Metric – Actionable  </a:t>
            </a:r>
          </a:p>
          <a:p>
            <a:pPr marL="457200" indent="-457200">
              <a:buFont typeface="Arial" panose="020B0604020202020204" pitchFamily="34" charset="0"/>
              <a:buChar char="•"/>
            </a:pPr>
            <a:r>
              <a:rPr lang="en-IN" sz="2800" dirty="0" smtClean="0"/>
              <a:t>Focus on </a:t>
            </a:r>
            <a:r>
              <a:rPr lang="en-IN" sz="2800" dirty="0" err="1" smtClean="0"/>
              <a:t>persuadables</a:t>
            </a:r>
            <a:r>
              <a:rPr lang="en-IN" sz="2800" dirty="0" smtClean="0"/>
              <a:t> </a:t>
            </a:r>
          </a:p>
          <a:p>
            <a:pPr marL="914400" lvl="1" indent="-457200">
              <a:buFont typeface="Arial" panose="020B0604020202020204" pitchFamily="34" charset="0"/>
              <a:buChar char="•"/>
            </a:pPr>
            <a:r>
              <a:rPr lang="en-IN" sz="2800" dirty="0" smtClean="0"/>
              <a:t>Churn may depend on age, region, usage and rate plan – Rate plan easiest to change</a:t>
            </a:r>
          </a:p>
          <a:p>
            <a:pPr marL="457200" indent="-457200">
              <a:buFont typeface="Arial" panose="020B0604020202020204" pitchFamily="34" charset="0"/>
              <a:buChar char="•"/>
            </a:pPr>
            <a:r>
              <a:rPr lang="en-IN" sz="2800" dirty="0" smtClean="0"/>
              <a:t>Right Metric – Uplift Modelling – Model not when consumer will buy – but will buy in response to an offer</a:t>
            </a:r>
            <a:endParaRPr lang="en-IN" sz="2800" dirty="0"/>
          </a:p>
        </p:txBody>
      </p:sp>
      <p:sp>
        <p:nvSpPr>
          <p:cNvPr id="11" name="TextBox 10"/>
          <p:cNvSpPr txBox="1"/>
          <p:nvPr/>
        </p:nvSpPr>
        <p:spPr>
          <a:xfrm>
            <a:off x="5855327" y="4876800"/>
            <a:ext cx="6074285" cy="1815882"/>
          </a:xfrm>
          <a:prstGeom prst="rect">
            <a:avLst/>
          </a:prstGeom>
          <a:solidFill>
            <a:srgbClr val="CCCCFF"/>
          </a:solidFill>
        </p:spPr>
        <p:txBody>
          <a:bodyPr wrap="square" rtlCol="0">
            <a:spAutoFit/>
          </a:bodyPr>
          <a:lstStyle/>
          <a:p>
            <a:r>
              <a:rPr lang="en-IN" sz="2800" b="1" dirty="0" smtClean="0"/>
              <a:t>Lesson 5 – Be a Fox, not a Hedgehog</a:t>
            </a:r>
          </a:p>
          <a:p>
            <a:pPr marL="457200" indent="-457200">
              <a:buFont typeface="Arial" panose="020B0604020202020204" pitchFamily="34" charset="0"/>
              <a:buChar char="•"/>
            </a:pPr>
            <a:r>
              <a:rPr lang="en-IN" sz="2800" dirty="0" smtClean="0"/>
              <a:t>Be a Fox who knows everything – not a Hedgehog who knows one important thing</a:t>
            </a:r>
            <a:endParaRPr lang="en-IN" sz="2800" dirty="0"/>
          </a:p>
        </p:txBody>
      </p:sp>
      <p:sp>
        <p:nvSpPr>
          <p:cNvPr id="3" name="Title 2"/>
          <p:cNvSpPr>
            <a:spLocks noGrp="1"/>
          </p:cNvSpPr>
          <p:nvPr>
            <p:ph type="title"/>
          </p:nvPr>
        </p:nvSpPr>
        <p:spPr>
          <a:xfrm>
            <a:off x="-116315" y="20782"/>
            <a:ext cx="12070190" cy="685800"/>
          </a:xfrm>
        </p:spPr>
        <p:txBody>
          <a:bodyPr/>
          <a:lstStyle/>
          <a:p>
            <a:r>
              <a:rPr lang="en-IN" dirty="0" smtClean="0"/>
              <a:t>Lessons</a:t>
            </a:r>
            <a:endParaRPr lang="en-IN" dirty="0"/>
          </a:p>
        </p:txBody>
      </p:sp>
    </p:spTree>
    <p:extLst>
      <p:ext uri="{BB962C8B-B14F-4D97-AF65-F5344CB8AC3E}">
        <p14:creationId xmlns:p14="http://schemas.microsoft.com/office/powerpoint/2010/main" val="41480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7" y="0"/>
            <a:ext cx="5824537" cy="6781800"/>
          </a:xfrm>
          <a:prstGeom prst="rect">
            <a:avLst/>
          </a:prstGeom>
          <a:noFill/>
        </p:spPr>
        <p:txBody>
          <a:bodyPr wrap="square" rtlCol="0">
            <a:spAutoFit/>
          </a:bodyPr>
          <a:lstStyle/>
          <a:p>
            <a:endParaRPr lang="en-IN" dirty="0"/>
          </a:p>
        </p:txBody>
      </p:sp>
      <p:sp>
        <p:nvSpPr>
          <p:cNvPr id="7" name="TextBox 6"/>
          <p:cNvSpPr txBox="1"/>
          <p:nvPr/>
        </p:nvSpPr>
        <p:spPr>
          <a:xfrm>
            <a:off x="49746" y="4410388"/>
            <a:ext cx="6155791" cy="2246769"/>
          </a:xfrm>
          <a:prstGeom prst="rect">
            <a:avLst/>
          </a:prstGeom>
          <a:solidFill>
            <a:srgbClr val="D4ECBA"/>
          </a:solidFill>
        </p:spPr>
        <p:txBody>
          <a:bodyPr wrap="square" rtlCol="0">
            <a:spAutoFit/>
          </a:bodyPr>
          <a:lstStyle/>
          <a:p>
            <a:r>
              <a:rPr lang="en-IN" sz="2800" b="1" dirty="0" smtClean="0"/>
              <a:t>Lesson 7 – Tell a Story </a:t>
            </a:r>
          </a:p>
          <a:p>
            <a:pPr marL="457200" indent="-457200">
              <a:buFont typeface="Arial" panose="020B0604020202020204" pitchFamily="34" charset="0"/>
              <a:buChar char="•"/>
            </a:pPr>
            <a:r>
              <a:rPr lang="en-IN" sz="2800" dirty="0" smtClean="0"/>
              <a:t>Combine Facts into a story </a:t>
            </a:r>
          </a:p>
          <a:p>
            <a:pPr marL="457200" indent="-457200">
              <a:buFont typeface="Arial" panose="020B0604020202020204" pitchFamily="34" charset="0"/>
              <a:buChar char="•"/>
            </a:pPr>
            <a:r>
              <a:rPr lang="en-IN" sz="2800" dirty="0" smtClean="0"/>
              <a:t>Combine Visual &amp; text representation</a:t>
            </a:r>
          </a:p>
          <a:p>
            <a:pPr marL="457200" indent="-457200">
              <a:buFont typeface="Arial" panose="020B0604020202020204" pitchFamily="34" charset="0"/>
              <a:buChar char="•"/>
            </a:pPr>
            <a:r>
              <a:rPr lang="en-IN" sz="2800" dirty="0" smtClean="0"/>
              <a:t>Explanation gives Credibility </a:t>
            </a:r>
          </a:p>
          <a:p>
            <a:pPr marL="457200" indent="-457200">
              <a:buFont typeface="Arial" panose="020B0604020202020204" pitchFamily="34" charset="0"/>
              <a:buChar char="•"/>
            </a:pPr>
            <a:r>
              <a:rPr lang="en-IN" sz="2800" dirty="0" smtClean="0"/>
              <a:t>Dynamic /Interactive</a:t>
            </a:r>
            <a:endParaRPr lang="en-IN" sz="2800" dirty="0"/>
          </a:p>
        </p:txBody>
      </p:sp>
      <p:sp>
        <p:nvSpPr>
          <p:cNvPr id="8" name="TextBox 7"/>
          <p:cNvSpPr txBox="1"/>
          <p:nvPr/>
        </p:nvSpPr>
        <p:spPr>
          <a:xfrm>
            <a:off x="6178868" y="685800"/>
            <a:ext cx="5810813" cy="5262979"/>
          </a:xfrm>
          <a:prstGeom prst="rect">
            <a:avLst/>
          </a:prstGeom>
          <a:solidFill>
            <a:srgbClr val="FFCCFF"/>
          </a:solidFill>
        </p:spPr>
        <p:txBody>
          <a:bodyPr wrap="square" rtlCol="0">
            <a:spAutoFit/>
          </a:bodyPr>
          <a:lstStyle/>
          <a:p>
            <a:r>
              <a:rPr lang="en-IN" sz="2800" b="1" dirty="0" smtClean="0"/>
              <a:t>Lesson 8 – Limits to Predicting Human </a:t>
            </a:r>
            <a:r>
              <a:rPr lang="en-IN" sz="2800" b="1" dirty="0" err="1" smtClean="0"/>
              <a:t>Behavior</a:t>
            </a:r>
            <a:endParaRPr lang="en-IN" sz="2800" b="1" dirty="0" smtClean="0"/>
          </a:p>
          <a:p>
            <a:pPr marL="457200" indent="-457200">
              <a:buFont typeface="Arial" panose="020B0604020202020204" pitchFamily="34" charset="0"/>
              <a:buChar char="•"/>
            </a:pPr>
            <a:r>
              <a:rPr lang="en-IN" sz="2800" dirty="0" smtClean="0"/>
              <a:t>Inherent randomness, complexity in human behaviour</a:t>
            </a:r>
          </a:p>
          <a:p>
            <a:pPr marL="457200" indent="-457200">
              <a:buFont typeface="Arial" panose="020B0604020202020204" pitchFamily="34" charset="0"/>
              <a:buChar char="•"/>
            </a:pPr>
            <a:r>
              <a:rPr lang="en-IN" sz="2800" dirty="0" smtClean="0"/>
              <a:t>Individual Predictions have limited accuracy</a:t>
            </a:r>
          </a:p>
          <a:p>
            <a:pPr marL="457200" indent="-457200">
              <a:buFont typeface="Arial" panose="020B0604020202020204" pitchFamily="34" charset="0"/>
              <a:buChar char="•"/>
            </a:pPr>
            <a:r>
              <a:rPr lang="en-IN" sz="2800" dirty="0" smtClean="0"/>
              <a:t>Aggregate predictions more accurate – because individual randomness cancels out</a:t>
            </a:r>
          </a:p>
          <a:p>
            <a:pPr marL="457200" indent="-457200">
              <a:buFont typeface="Arial" panose="020B0604020202020204" pitchFamily="34" charset="0"/>
              <a:buChar char="•"/>
            </a:pPr>
            <a:r>
              <a:rPr lang="en-IN" sz="2800" dirty="0" smtClean="0"/>
              <a:t>Real-time behaviour data more predictive than historical demographic data</a:t>
            </a:r>
          </a:p>
        </p:txBody>
      </p:sp>
      <p:sp>
        <p:nvSpPr>
          <p:cNvPr id="12" name="TextBox 11"/>
          <p:cNvSpPr txBox="1"/>
          <p:nvPr/>
        </p:nvSpPr>
        <p:spPr>
          <a:xfrm>
            <a:off x="-58711" y="778379"/>
            <a:ext cx="6188048" cy="3539430"/>
          </a:xfrm>
          <a:prstGeom prst="rect">
            <a:avLst/>
          </a:prstGeom>
          <a:solidFill>
            <a:srgbClr val="FFFF99"/>
          </a:solidFill>
        </p:spPr>
        <p:txBody>
          <a:bodyPr wrap="square" rtlCol="0">
            <a:spAutoFit/>
          </a:bodyPr>
          <a:lstStyle/>
          <a:p>
            <a:r>
              <a:rPr lang="en-IN" sz="2800" b="1" dirty="0" smtClean="0"/>
              <a:t>Lesson 6 – Avoid Overfitting</a:t>
            </a:r>
          </a:p>
          <a:p>
            <a:pPr marL="266700" indent="-266700">
              <a:buFont typeface="Arial" panose="020B0604020202020204" pitchFamily="34" charset="0"/>
              <a:buChar char="•"/>
            </a:pPr>
            <a:r>
              <a:rPr lang="en-IN" sz="2800" dirty="0" smtClean="0"/>
              <a:t>Find simplest possible hypothesis</a:t>
            </a:r>
          </a:p>
          <a:p>
            <a:pPr marL="266700" indent="-266700">
              <a:buFont typeface="Arial" panose="020B0604020202020204" pitchFamily="34" charset="0"/>
              <a:buChar char="•"/>
            </a:pPr>
            <a:r>
              <a:rPr lang="en-IN" sz="2800" dirty="0" smtClean="0"/>
              <a:t>Adjusting False Discovery Rate</a:t>
            </a:r>
          </a:p>
          <a:p>
            <a:pPr marL="266700" indent="-266700">
              <a:buFont typeface="Arial" panose="020B0604020202020204" pitchFamily="34" charset="0"/>
              <a:buChar char="•"/>
            </a:pPr>
            <a:r>
              <a:rPr lang="en-IN" sz="2800" dirty="0" smtClean="0"/>
              <a:t>Randomization Testing</a:t>
            </a:r>
          </a:p>
          <a:p>
            <a:pPr marL="266700" indent="-266700">
              <a:buFont typeface="Arial" panose="020B0604020202020204" pitchFamily="34" charset="0"/>
              <a:buChar char="•"/>
            </a:pPr>
            <a:r>
              <a:rPr lang="en-IN" sz="2800" dirty="0" smtClean="0"/>
              <a:t>Nested Cross Validation (Train, Test, Holdout) </a:t>
            </a:r>
          </a:p>
          <a:p>
            <a:pPr marL="266700" indent="-266700">
              <a:buFont typeface="Arial" panose="020B0604020202020204" pitchFamily="34" charset="0"/>
              <a:buChar char="•"/>
            </a:pPr>
            <a:r>
              <a:rPr lang="en-IN" sz="2800" dirty="0" smtClean="0"/>
              <a:t>Regularization (adding a penalty for complexity)</a:t>
            </a:r>
            <a:endParaRPr lang="en-IN" sz="2800" dirty="0"/>
          </a:p>
        </p:txBody>
      </p:sp>
      <p:sp>
        <p:nvSpPr>
          <p:cNvPr id="3" name="Title 2"/>
          <p:cNvSpPr>
            <a:spLocks noGrp="1"/>
          </p:cNvSpPr>
          <p:nvPr>
            <p:ph type="title"/>
          </p:nvPr>
        </p:nvSpPr>
        <p:spPr>
          <a:xfrm>
            <a:off x="13940" y="0"/>
            <a:ext cx="11939935" cy="685800"/>
          </a:xfrm>
        </p:spPr>
        <p:txBody>
          <a:bodyPr/>
          <a:lstStyle/>
          <a:p>
            <a:r>
              <a:rPr lang="en-IN" dirty="0" smtClean="0"/>
              <a:t>Lessons</a:t>
            </a:r>
            <a:endParaRPr lang="en-IN" dirty="0"/>
          </a:p>
        </p:txBody>
      </p:sp>
      <p:sp>
        <p:nvSpPr>
          <p:cNvPr id="13" name="TextBox 12"/>
          <p:cNvSpPr txBox="1"/>
          <p:nvPr/>
        </p:nvSpPr>
        <p:spPr>
          <a:xfrm>
            <a:off x="6205537" y="5810722"/>
            <a:ext cx="5653216" cy="954107"/>
          </a:xfrm>
          <a:prstGeom prst="rect">
            <a:avLst/>
          </a:prstGeom>
          <a:solidFill>
            <a:srgbClr val="CCCCFF"/>
          </a:solidFill>
        </p:spPr>
        <p:txBody>
          <a:bodyPr wrap="square" rtlCol="0">
            <a:spAutoFit/>
          </a:bodyPr>
          <a:lstStyle/>
          <a:p>
            <a:r>
              <a:rPr lang="en-IN" sz="2800" b="1" dirty="0" smtClean="0"/>
              <a:t>Lesson 9 – Deployment &amp; Maintenance</a:t>
            </a:r>
            <a:endParaRPr lang="en-IN" sz="2800" dirty="0"/>
          </a:p>
        </p:txBody>
      </p:sp>
    </p:spTree>
    <p:extLst>
      <p:ext uri="{BB962C8B-B14F-4D97-AF65-F5344CB8AC3E}">
        <p14:creationId xmlns:p14="http://schemas.microsoft.com/office/powerpoint/2010/main" val="15555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7" y="0"/>
            <a:ext cx="5824537" cy="6781800"/>
          </a:xfrm>
          <a:prstGeom prst="rect">
            <a:avLst/>
          </a:prstGeom>
          <a:noFill/>
        </p:spPr>
        <p:txBody>
          <a:bodyPr wrap="square" rtlCol="0">
            <a:spAutoFit/>
          </a:bodyPr>
          <a:lstStyle/>
          <a:p>
            <a:endParaRPr lang="en-IN" dirty="0"/>
          </a:p>
        </p:txBody>
      </p:sp>
      <p:sp>
        <p:nvSpPr>
          <p:cNvPr id="12" name="TextBox 11"/>
          <p:cNvSpPr txBox="1"/>
          <p:nvPr/>
        </p:nvSpPr>
        <p:spPr>
          <a:xfrm>
            <a:off x="-58712" y="778379"/>
            <a:ext cx="11854989" cy="1815882"/>
          </a:xfrm>
          <a:prstGeom prst="rect">
            <a:avLst/>
          </a:prstGeom>
          <a:solidFill>
            <a:srgbClr val="FFFF99"/>
          </a:solidFill>
        </p:spPr>
        <p:txBody>
          <a:bodyPr wrap="square" rtlCol="0">
            <a:spAutoFit/>
          </a:bodyPr>
          <a:lstStyle/>
          <a:p>
            <a:r>
              <a:rPr lang="en-IN" sz="2800" b="1" dirty="0" smtClean="0"/>
              <a:t>Lesson 10 – Don’t just Predict, Optimize </a:t>
            </a:r>
          </a:p>
          <a:p>
            <a:pPr marL="266700" indent="-266700">
              <a:buFont typeface="Arial" panose="020B0604020202020204" pitchFamily="34" charset="0"/>
              <a:buChar char="•"/>
            </a:pPr>
            <a:r>
              <a:rPr lang="en-IN" sz="2800" dirty="0" smtClean="0"/>
              <a:t>Predicting is usually just one part of making a decision</a:t>
            </a:r>
          </a:p>
          <a:p>
            <a:pPr marL="266700" indent="-266700">
              <a:buFont typeface="Arial" panose="020B0604020202020204" pitchFamily="34" charset="0"/>
              <a:buChar char="•"/>
            </a:pPr>
            <a:r>
              <a:rPr lang="en-IN" sz="2800" dirty="0" smtClean="0"/>
              <a:t>Consider cost, frequency, latency, human behaviour, etc..</a:t>
            </a:r>
          </a:p>
          <a:p>
            <a:pPr marL="266700" indent="-266700">
              <a:buFont typeface="Arial" panose="020B0604020202020204" pitchFamily="34" charset="0"/>
              <a:buChar char="•"/>
            </a:pPr>
            <a:r>
              <a:rPr lang="en-IN" sz="2800" dirty="0" smtClean="0"/>
              <a:t>Goal : Optimization</a:t>
            </a:r>
            <a:endParaRPr lang="en-IN" sz="2800" dirty="0"/>
          </a:p>
        </p:txBody>
      </p:sp>
      <p:sp>
        <p:nvSpPr>
          <p:cNvPr id="3" name="Title 2"/>
          <p:cNvSpPr>
            <a:spLocks noGrp="1"/>
          </p:cNvSpPr>
          <p:nvPr>
            <p:ph type="title"/>
          </p:nvPr>
        </p:nvSpPr>
        <p:spPr>
          <a:xfrm>
            <a:off x="13940" y="0"/>
            <a:ext cx="11782337" cy="653736"/>
          </a:xfrm>
        </p:spPr>
        <p:txBody>
          <a:bodyPr/>
          <a:lstStyle/>
          <a:p>
            <a:r>
              <a:rPr lang="en-IN" dirty="0" smtClean="0"/>
              <a:t>Lessons</a:t>
            </a:r>
            <a:endParaRPr lang="en-IN" dirty="0"/>
          </a:p>
        </p:txBody>
      </p:sp>
      <p:sp>
        <p:nvSpPr>
          <p:cNvPr id="2" name="TextBox 1"/>
          <p:cNvSpPr txBox="1"/>
          <p:nvPr/>
        </p:nvSpPr>
        <p:spPr>
          <a:xfrm>
            <a:off x="1557337" y="3048000"/>
            <a:ext cx="8229600" cy="584775"/>
          </a:xfrm>
          <a:prstGeom prst="rect">
            <a:avLst/>
          </a:prstGeom>
          <a:solidFill>
            <a:srgbClr val="D4ECBA"/>
          </a:solidFill>
        </p:spPr>
        <p:txBody>
          <a:bodyPr wrap="square" rtlCol="0">
            <a:spAutoFit/>
          </a:bodyPr>
          <a:lstStyle/>
          <a:p>
            <a:pPr algn="ctr"/>
            <a:r>
              <a:rPr lang="en-IN" sz="3200" b="1" dirty="0" smtClean="0"/>
              <a:t>Privacy is Important in the age Big Data</a:t>
            </a:r>
            <a:endParaRPr lang="en-IN" sz="3200" b="1" dirty="0"/>
          </a:p>
        </p:txBody>
      </p:sp>
    </p:spTree>
    <p:extLst>
      <p:ext uri="{BB962C8B-B14F-4D97-AF65-F5344CB8AC3E}">
        <p14:creationId xmlns:p14="http://schemas.microsoft.com/office/powerpoint/2010/main" val="95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1953875" cy="685800"/>
          </a:xfrm>
        </p:spPr>
        <p:txBody>
          <a:bodyPr/>
          <a:lstStyle/>
          <a:p>
            <a:r>
              <a:rPr lang="en-IN" dirty="0" smtClean="0"/>
              <a:t>Basic Principles</a:t>
            </a:r>
            <a:endParaRPr lang="en-IN" dirty="0"/>
          </a:p>
        </p:txBody>
      </p:sp>
      <p:sp>
        <p:nvSpPr>
          <p:cNvPr id="4" name="Content Placeholder 3"/>
          <p:cNvSpPr>
            <a:spLocks noGrp="1"/>
          </p:cNvSpPr>
          <p:nvPr>
            <p:ph idx="1"/>
          </p:nvPr>
        </p:nvSpPr>
        <p:spPr>
          <a:xfrm>
            <a:off x="109537" y="685800"/>
            <a:ext cx="11953875" cy="6172200"/>
          </a:xfrm>
        </p:spPr>
        <p:txBody>
          <a:bodyPr/>
          <a:lstStyle/>
          <a:p>
            <a:r>
              <a:rPr lang="en-IN" sz="3000" dirty="0" smtClean="0"/>
              <a:t>Focus on Actionable Patterns</a:t>
            </a:r>
          </a:p>
          <a:p>
            <a:r>
              <a:rPr lang="en-IN" sz="3000" dirty="0" smtClean="0"/>
              <a:t>Build Predictive Models  -Supervised Learning – Train –Test - Validate</a:t>
            </a:r>
          </a:p>
          <a:p>
            <a:r>
              <a:rPr lang="en-IN" sz="3000" dirty="0" smtClean="0"/>
              <a:t>Avoid Overfitting</a:t>
            </a:r>
          </a:p>
          <a:p>
            <a:r>
              <a:rPr lang="en-IN" sz="3000" dirty="0" smtClean="0"/>
              <a:t>Calculate Similarity between Entities – Unsupervised Learning</a:t>
            </a:r>
          </a:p>
          <a:p>
            <a:r>
              <a:rPr lang="en-IN" sz="3000" dirty="0" smtClean="0"/>
              <a:t>Avoid Information Leakers</a:t>
            </a:r>
          </a:p>
          <a:p>
            <a:r>
              <a:rPr lang="en-IN" sz="3000" dirty="0" smtClean="0"/>
              <a:t>Select Important Variables / Features</a:t>
            </a:r>
          </a:p>
          <a:p>
            <a:r>
              <a:rPr lang="en-IN" sz="3000" dirty="0" smtClean="0"/>
              <a:t>Model Accuracy vs lift – how much more prevalent a pattern is than would be expected by chance</a:t>
            </a:r>
          </a:p>
          <a:p>
            <a:r>
              <a:rPr lang="en-IN" sz="3000" dirty="0" smtClean="0"/>
              <a:t>Estimate Probability &amp; Cost / Gain of Actions</a:t>
            </a:r>
          </a:p>
          <a:p>
            <a:r>
              <a:rPr lang="en-IN" sz="3000" dirty="0" smtClean="0"/>
              <a:t>Help Optimize Decisions</a:t>
            </a:r>
          </a:p>
          <a:p>
            <a:endParaRPr lang="en-IN" dirty="0" smtClean="0"/>
          </a:p>
          <a:p>
            <a:endParaRPr lang="en-IN" dirty="0"/>
          </a:p>
        </p:txBody>
      </p:sp>
    </p:spTree>
    <p:extLst>
      <p:ext uri="{BB962C8B-B14F-4D97-AF65-F5344CB8AC3E}">
        <p14:creationId xmlns:p14="http://schemas.microsoft.com/office/powerpoint/2010/main" val="3328718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685800"/>
          </a:xfrm>
        </p:spPr>
        <p:txBody>
          <a:bodyPr/>
          <a:lstStyle/>
          <a:p>
            <a:r>
              <a:rPr lang="en-IN" dirty="0" smtClean="0"/>
              <a:t>Outline of the Talk</a:t>
            </a:r>
            <a:endParaRPr lang="en-IN" dirty="0"/>
          </a:p>
        </p:txBody>
      </p:sp>
      <p:sp>
        <p:nvSpPr>
          <p:cNvPr id="3" name="Content Placeholder 2"/>
          <p:cNvSpPr>
            <a:spLocks noGrp="1"/>
          </p:cNvSpPr>
          <p:nvPr>
            <p:ph idx="1"/>
          </p:nvPr>
        </p:nvSpPr>
        <p:spPr>
          <a:xfrm>
            <a:off x="-1" y="685800"/>
            <a:ext cx="11953875" cy="6248400"/>
          </a:xfrm>
        </p:spPr>
        <p:txBody>
          <a:bodyPr/>
          <a:lstStyle/>
          <a:p>
            <a:r>
              <a:rPr lang="en-IN" sz="2800" dirty="0" smtClean="0"/>
              <a:t>Introduction</a:t>
            </a:r>
          </a:p>
          <a:p>
            <a:pPr lvl="1"/>
            <a:r>
              <a:rPr lang="en-IN" dirty="0" smtClean="0"/>
              <a:t>What is Data Science?</a:t>
            </a:r>
          </a:p>
          <a:p>
            <a:pPr lvl="1"/>
            <a:r>
              <a:rPr lang="en-IN" dirty="0" smtClean="0"/>
              <a:t>Data Science versus ……</a:t>
            </a:r>
          </a:p>
          <a:p>
            <a:pPr lvl="1"/>
            <a:r>
              <a:rPr lang="en-IN" dirty="0" smtClean="0"/>
              <a:t>Data Science Process</a:t>
            </a:r>
          </a:p>
          <a:p>
            <a:pPr lvl="1"/>
            <a:r>
              <a:rPr lang="en-IN" dirty="0" smtClean="0"/>
              <a:t>Roles and Skills of a Data Scientist</a:t>
            </a:r>
          </a:p>
          <a:p>
            <a:r>
              <a:rPr lang="en-IN" sz="2800" dirty="0" smtClean="0"/>
              <a:t>Aspects of Data Science</a:t>
            </a:r>
          </a:p>
          <a:p>
            <a:pPr lvl="1"/>
            <a:r>
              <a:rPr lang="en-IN" dirty="0" smtClean="0"/>
              <a:t>Lessons</a:t>
            </a:r>
          </a:p>
          <a:p>
            <a:pPr lvl="1"/>
            <a:r>
              <a:rPr lang="en-IN" dirty="0" smtClean="0"/>
              <a:t>Principles</a:t>
            </a:r>
          </a:p>
          <a:p>
            <a:r>
              <a:rPr lang="en-IN" sz="2800" dirty="0" smtClean="0"/>
              <a:t>Data Science in the Context of Data Science</a:t>
            </a:r>
          </a:p>
          <a:p>
            <a:pPr lvl="1"/>
            <a:r>
              <a:rPr lang="en-IN" dirty="0" smtClean="0"/>
              <a:t>Big data</a:t>
            </a:r>
          </a:p>
          <a:p>
            <a:pPr lvl="1"/>
            <a:r>
              <a:rPr lang="en-IN" dirty="0" smtClean="0"/>
              <a:t>Big Data and Analysis</a:t>
            </a:r>
          </a:p>
          <a:p>
            <a:r>
              <a:rPr lang="en-IN" sz="2800" dirty="0" smtClean="0"/>
              <a:t>Applications &amp; Use cases</a:t>
            </a:r>
          </a:p>
          <a:p>
            <a:pPr lvl="1"/>
            <a:endParaRPr lang="en-IN" dirty="0"/>
          </a:p>
        </p:txBody>
      </p:sp>
    </p:spTree>
    <p:extLst>
      <p:ext uri="{BB962C8B-B14F-4D97-AF65-F5344CB8AC3E}">
        <p14:creationId xmlns:p14="http://schemas.microsoft.com/office/powerpoint/2010/main" val="1888572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76337" y="2514600"/>
            <a:ext cx="9982200" cy="1295400"/>
          </a:xfrm>
          <a:solidFill>
            <a:schemeClr val="bg1"/>
          </a:solidFill>
        </p:spPr>
        <p:txBody>
          <a:bodyPr/>
          <a:lstStyle/>
          <a:p>
            <a:pPr>
              <a:defRPr/>
            </a:pPr>
            <a:r>
              <a:rPr lang="en-IN" b="1" dirty="0" smtClean="0"/>
              <a:t>Data Science in the Context of Big Data</a:t>
            </a:r>
            <a:endParaRPr lang="en-IN" b="1" dirty="0"/>
          </a:p>
        </p:txBody>
      </p:sp>
    </p:spTree>
    <p:extLst>
      <p:ext uri="{BB962C8B-B14F-4D97-AF65-F5344CB8AC3E}">
        <p14:creationId xmlns:p14="http://schemas.microsoft.com/office/powerpoint/2010/main" val="41826006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Science with Big Data</a:t>
            </a:r>
            <a:endParaRPr lang="en-IN" dirty="0"/>
          </a:p>
        </p:txBody>
      </p:sp>
      <p:sp>
        <p:nvSpPr>
          <p:cNvPr id="3" name="Content Placeholder 2"/>
          <p:cNvSpPr>
            <a:spLocks noGrp="1"/>
          </p:cNvSpPr>
          <p:nvPr>
            <p:ph idx="1"/>
          </p:nvPr>
        </p:nvSpPr>
        <p:spPr>
          <a:xfrm>
            <a:off x="1" y="1143000"/>
            <a:ext cx="11953874" cy="4953000"/>
          </a:xfrm>
        </p:spPr>
        <p:txBody>
          <a:bodyPr/>
          <a:lstStyle/>
          <a:p>
            <a:r>
              <a:rPr lang="en-IN" b="1" dirty="0" smtClean="0">
                <a:solidFill>
                  <a:srgbClr val="993300"/>
                </a:solidFill>
              </a:rPr>
              <a:t>Data Munging </a:t>
            </a:r>
            <a:r>
              <a:rPr lang="en-IN" dirty="0" smtClean="0"/>
              <a:t>- </a:t>
            </a:r>
            <a:r>
              <a:rPr lang="en-US" dirty="0" smtClean="0"/>
              <a:t>procedure for transforming data from erroneous or unusable forms, into useful and use-case-specific ones and </a:t>
            </a:r>
            <a:r>
              <a:rPr lang="en-US" b="1" dirty="0">
                <a:solidFill>
                  <a:srgbClr val="993300"/>
                </a:solidFill>
              </a:rPr>
              <a:t>Data wrangling </a:t>
            </a:r>
            <a:r>
              <a:rPr lang="en-US" dirty="0" smtClean="0"/>
              <a:t>-</a:t>
            </a:r>
            <a:r>
              <a:rPr lang="en-US" dirty="0"/>
              <a:t> process of cleaning and unifying messy and complex data sets for easy access and analysis</a:t>
            </a:r>
            <a:r>
              <a:rPr lang="en-US" dirty="0" smtClean="0"/>
              <a:t> - </a:t>
            </a:r>
            <a:r>
              <a:rPr lang="en-IN" dirty="0" smtClean="0"/>
              <a:t>becomes more complex</a:t>
            </a:r>
          </a:p>
          <a:p>
            <a:r>
              <a:rPr lang="en-IN" dirty="0" smtClean="0"/>
              <a:t>New Algorithms, Technology needed to deal with Big Data Volume, Velocity &amp; Variety)</a:t>
            </a:r>
          </a:p>
          <a:p>
            <a:r>
              <a:rPr lang="en-IN" dirty="0" smtClean="0"/>
              <a:t>New Effective Algorithms that require Big Data – Deep neural Networks &amp; Recommendations</a:t>
            </a:r>
          </a:p>
          <a:p>
            <a:r>
              <a:rPr lang="en-IN" dirty="0" smtClean="0"/>
              <a:t>New things becomes Visible – Social networks, recommendations, mobility, knowledge </a:t>
            </a:r>
            <a:endParaRPr lang="en-IN" dirty="0"/>
          </a:p>
        </p:txBody>
      </p:sp>
      <p:sp>
        <p:nvSpPr>
          <p:cNvPr id="4" name="TextBox 3"/>
          <p:cNvSpPr txBox="1"/>
          <p:nvPr/>
        </p:nvSpPr>
        <p:spPr>
          <a:xfrm>
            <a:off x="5367337" y="6096000"/>
            <a:ext cx="6477000" cy="646331"/>
          </a:xfrm>
          <a:prstGeom prst="rect">
            <a:avLst/>
          </a:prstGeom>
          <a:solidFill>
            <a:srgbClr val="FFCC99"/>
          </a:solidFill>
        </p:spPr>
        <p:txBody>
          <a:bodyPr wrap="square" rtlCol="0">
            <a:spAutoFit/>
          </a:bodyPr>
          <a:lstStyle/>
          <a:p>
            <a:pPr algn="ctr"/>
            <a:r>
              <a:rPr lang="en-IN" sz="3600" b="1" dirty="0" smtClean="0"/>
              <a:t>Basic Principles Remain</a:t>
            </a:r>
            <a:endParaRPr lang="en-IN" sz="3600" b="1" dirty="0"/>
          </a:p>
        </p:txBody>
      </p:sp>
    </p:spTree>
    <p:extLst>
      <p:ext uri="{BB962C8B-B14F-4D97-AF65-F5344CB8AC3E}">
        <p14:creationId xmlns:p14="http://schemas.microsoft.com/office/powerpoint/2010/main" val="2953435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937" y="0"/>
            <a:ext cx="9982200" cy="6858000"/>
          </a:xfrm>
          <a:prstGeom prst="rect">
            <a:avLst/>
          </a:prstGeom>
        </p:spPr>
      </p:pic>
    </p:spTree>
    <p:extLst>
      <p:ext uri="{BB962C8B-B14F-4D97-AF65-F5344CB8AC3E}">
        <p14:creationId xmlns:p14="http://schemas.microsoft.com/office/powerpoint/2010/main" val="12419187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op-5-myths-about-big-data-6b1ffffa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760413"/>
            <a:ext cx="11277600" cy="594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1493838" y="0"/>
            <a:ext cx="8966200" cy="760413"/>
          </a:xfrm>
          <a:prstGeom prst="rect">
            <a:avLst/>
          </a:prstGeom>
        </p:spPr>
        <p:txBody>
          <a:bodyPr/>
          <a:lstStyle/>
          <a:p>
            <a:pPr>
              <a:defRPr/>
            </a:pPr>
            <a:r>
              <a:rPr lang="en-US" sz="4400" b="1" kern="0" dirty="0">
                <a:latin typeface="+mj-lt"/>
                <a:cs typeface="ＭＳ Ｐゴシック" charset="0"/>
              </a:rPr>
              <a:t>Big Data is </a:t>
            </a:r>
            <a:r>
              <a:rPr lang="en-US" sz="4400" b="1" kern="0" dirty="0">
                <a:cs typeface="ＭＳ Ｐゴシック" charset="0"/>
              </a:rPr>
              <a:t>all about </a:t>
            </a:r>
            <a:endParaRPr lang="en-US" sz="4400" b="1" kern="0" dirty="0">
              <a:latin typeface="+mj-lt"/>
              <a:cs typeface="ＭＳ Ｐゴシック" charset="0"/>
            </a:endParaRPr>
          </a:p>
        </p:txBody>
      </p:sp>
      <p:sp>
        <p:nvSpPr>
          <p:cNvPr id="6" name="Content Placeholder 2"/>
          <p:cNvSpPr txBox="1">
            <a:spLocks/>
          </p:cNvSpPr>
          <p:nvPr/>
        </p:nvSpPr>
        <p:spPr>
          <a:xfrm>
            <a:off x="1123951" y="1219200"/>
            <a:ext cx="9732792" cy="2514600"/>
          </a:xfrm>
          <a:prstGeom prst="rect">
            <a:avLst/>
          </a:prstGeom>
          <a:solidFill>
            <a:schemeClr val="accent2">
              <a:lumMod val="40000"/>
              <a:lumOff val="60000"/>
            </a:schemeClr>
          </a:solidFill>
        </p:spPr>
        <p:style>
          <a:lnRef idx="0">
            <a:schemeClr val="accent3"/>
          </a:lnRef>
          <a:fillRef idx="3">
            <a:schemeClr val="accent3"/>
          </a:fillRef>
          <a:effectRef idx="3">
            <a:schemeClr val="accent3"/>
          </a:effectRef>
          <a:fontRef idx="minor">
            <a:schemeClr val="lt1"/>
          </a:fontRef>
        </p:style>
        <p:txBody>
          <a:bodyPr/>
          <a:lstStyle/>
          <a:p>
            <a:pPr>
              <a:spcBef>
                <a:spcPts val="400"/>
              </a:spcBef>
              <a:defRPr/>
            </a:pPr>
            <a:r>
              <a:rPr lang="en-US" sz="4000" b="1" kern="0" dirty="0">
                <a:solidFill>
                  <a:srgbClr val="C00000"/>
                </a:solidFill>
                <a:cs typeface="ＭＳ Ｐゴシック" charset="0"/>
              </a:rPr>
              <a:t>better Analytics </a:t>
            </a:r>
            <a:r>
              <a:rPr lang="en-US" sz="4000" b="1" kern="0" dirty="0">
                <a:solidFill>
                  <a:schemeClr val="tx1"/>
                </a:solidFill>
                <a:cs typeface="ＭＳ Ｐゴシック" charset="0"/>
              </a:rPr>
              <a:t>on a </a:t>
            </a:r>
            <a:r>
              <a:rPr lang="en-US" sz="4000" b="1" kern="0" dirty="0">
                <a:solidFill>
                  <a:srgbClr val="C00000"/>
                </a:solidFill>
                <a:cs typeface="ＭＳ Ｐゴシック" charset="0"/>
              </a:rPr>
              <a:t>broader</a:t>
            </a:r>
            <a:r>
              <a:rPr lang="en-US" sz="4000" b="1" kern="0" dirty="0">
                <a:solidFill>
                  <a:schemeClr val="tx1"/>
                </a:solidFill>
                <a:cs typeface="ＭＳ Ｐゴシック" charset="0"/>
              </a:rPr>
              <a:t> spectrum of </a:t>
            </a:r>
            <a:r>
              <a:rPr lang="en-US" sz="4000" b="1" kern="0" dirty="0">
                <a:solidFill>
                  <a:srgbClr val="C00000"/>
                </a:solidFill>
                <a:cs typeface="ＭＳ Ｐゴシック" charset="0"/>
              </a:rPr>
              <a:t>data</a:t>
            </a:r>
            <a:r>
              <a:rPr lang="en-US" sz="4000" b="1" kern="0" dirty="0">
                <a:solidFill>
                  <a:schemeClr val="tx1"/>
                </a:solidFill>
                <a:cs typeface="ＭＳ Ｐゴシック" charset="0"/>
              </a:rPr>
              <a:t>, and therefore represents an </a:t>
            </a:r>
            <a:r>
              <a:rPr lang="en-US" sz="4000" b="1" kern="0" dirty="0">
                <a:solidFill>
                  <a:srgbClr val="C00000"/>
                </a:solidFill>
                <a:cs typeface="ＭＳ Ｐゴシック" charset="0"/>
              </a:rPr>
              <a:t>opportunity </a:t>
            </a:r>
            <a:r>
              <a:rPr lang="en-US" sz="4000" b="1" kern="0" dirty="0">
                <a:solidFill>
                  <a:schemeClr val="tx1"/>
                </a:solidFill>
                <a:cs typeface="ＭＳ Ｐゴシック" charset="0"/>
              </a:rPr>
              <a:t>to </a:t>
            </a:r>
            <a:r>
              <a:rPr lang="en-US" sz="4000" b="1" kern="0" dirty="0">
                <a:solidFill>
                  <a:srgbClr val="C00000"/>
                </a:solidFill>
                <a:cs typeface="ＭＳ Ｐゴシック" charset="0"/>
              </a:rPr>
              <a:t>create</a:t>
            </a:r>
            <a:r>
              <a:rPr lang="en-US" sz="4000" b="1" kern="0" dirty="0">
                <a:solidFill>
                  <a:schemeClr val="tx1"/>
                </a:solidFill>
                <a:cs typeface="ＭＳ Ｐゴシック" charset="0"/>
              </a:rPr>
              <a:t> even more </a:t>
            </a:r>
            <a:r>
              <a:rPr lang="en-US" sz="4000" b="1" kern="0" dirty="0">
                <a:solidFill>
                  <a:srgbClr val="C00000"/>
                </a:solidFill>
                <a:cs typeface="ＭＳ Ｐゴシック" charset="0"/>
              </a:rPr>
              <a:t>differentiation</a:t>
            </a:r>
            <a:r>
              <a:rPr lang="en-US" sz="4000" b="1" kern="0" dirty="0">
                <a:solidFill>
                  <a:schemeClr val="tx1"/>
                </a:solidFill>
                <a:cs typeface="ＭＳ Ｐゴシック" charset="0"/>
              </a:rPr>
              <a:t> among </a:t>
            </a:r>
            <a:r>
              <a:rPr lang="en-US" sz="4000" b="1" kern="0" dirty="0">
                <a:solidFill>
                  <a:srgbClr val="C00000"/>
                </a:solidFill>
                <a:cs typeface="ＭＳ Ｐゴシック" charset="0"/>
              </a:rPr>
              <a:t>industry peers</a:t>
            </a:r>
            <a:r>
              <a:rPr lang="en-US" sz="4000" b="1" kern="0" dirty="0">
                <a:solidFill>
                  <a:schemeClr val="tx1"/>
                </a:solidFill>
                <a:cs typeface="ＭＳ Ｐゴシック" charset="0"/>
              </a:rPr>
              <a:t>.</a:t>
            </a:r>
          </a:p>
        </p:txBody>
      </p:sp>
      <p:sp>
        <p:nvSpPr>
          <p:cNvPr id="9223" name="TextBox 1"/>
          <p:cNvSpPr txBox="1">
            <a:spLocks noChangeArrowheads="1"/>
          </p:cNvSpPr>
          <p:nvPr/>
        </p:nvSpPr>
        <p:spPr bwMode="auto">
          <a:xfrm>
            <a:off x="1123950" y="3733800"/>
            <a:ext cx="9732963" cy="23082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N" altLang="en-US" sz="3600" b="1">
                <a:solidFill>
                  <a:srgbClr val="C00000"/>
                </a:solidFill>
              </a:rPr>
              <a:t>high-volume, high-velocity and high-variety </a:t>
            </a:r>
            <a:r>
              <a:rPr lang="en-IN" altLang="en-US" sz="3600"/>
              <a:t>information assets that </a:t>
            </a:r>
            <a:r>
              <a:rPr lang="en-IN" altLang="en-US" sz="3600" b="1">
                <a:solidFill>
                  <a:srgbClr val="C00000"/>
                </a:solidFill>
              </a:rPr>
              <a:t>demand cost-effective, innovative forms</a:t>
            </a:r>
            <a:r>
              <a:rPr lang="en-IN" altLang="en-US" sz="3600"/>
              <a:t> of information processing for </a:t>
            </a:r>
            <a:r>
              <a:rPr lang="en-IN" altLang="en-US" sz="3600" b="1">
                <a:solidFill>
                  <a:srgbClr val="C00000"/>
                </a:solidFill>
              </a:rPr>
              <a:t>enhanced insight and decision making</a:t>
            </a:r>
            <a:r>
              <a:rPr lang="en-IN" altLang="en-US" sz="3600"/>
              <a:t>.</a:t>
            </a:r>
          </a:p>
        </p:txBody>
      </p:sp>
    </p:spTree>
    <p:extLst>
      <p:ext uri="{BB962C8B-B14F-4D97-AF65-F5344CB8AC3E}">
        <p14:creationId xmlns:p14="http://schemas.microsoft.com/office/powerpoint/2010/main" val="4071876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The Model Has Changed…</a:t>
            </a:r>
            <a:endParaRPr lang="en-US" dirty="0"/>
          </a:p>
        </p:txBody>
      </p:sp>
      <p:sp>
        <p:nvSpPr>
          <p:cNvPr id="10243" name="Content Placeholder 2"/>
          <p:cNvSpPr>
            <a:spLocks noGrp="1"/>
          </p:cNvSpPr>
          <p:nvPr>
            <p:ph idx="1"/>
          </p:nvPr>
        </p:nvSpPr>
        <p:spPr>
          <a:xfrm>
            <a:off x="0" y="1160463"/>
            <a:ext cx="11768138" cy="914400"/>
          </a:xfrm>
        </p:spPr>
        <p:txBody>
          <a:bodyPr/>
          <a:lstStyle/>
          <a:p>
            <a:r>
              <a:rPr lang="en-US" altLang="en-US" b="1" smtClean="0">
                <a:solidFill>
                  <a:srgbClr val="800000"/>
                </a:solidFill>
              </a:rPr>
              <a:t>The Model of Generating/Consuming Data has Changed</a:t>
            </a:r>
          </a:p>
        </p:txBody>
      </p:sp>
      <p:pic>
        <p:nvPicPr>
          <p:cNvPr id="1024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775" y="3184525"/>
            <a:ext cx="153352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3159125"/>
            <a:ext cx="1233487"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Box 5"/>
          <p:cNvSpPr txBox="1">
            <a:spLocks noChangeArrowheads="1"/>
          </p:cNvSpPr>
          <p:nvPr/>
        </p:nvSpPr>
        <p:spPr bwMode="auto">
          <a:xfrm>
            <a:off x="46038" y="2230438"/>
            <a:ext cx="11907837" cy="5238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b="1">
                <a:solidFill>
                  <a:srgbClr val="0000FF"/>
                </a:solidFill>
              </a:rPr>
              <a:t>Old Model: </a:t>
            </a:r>
            <a:r>
              <a:rPr lang="en-US" altLang="en-US" sz="2800"/>
              <a:t>Few companies are generating data, all others are consuming data. </a:t>
            </a:r>
          </a:p>
        </p:txBody>
      </p:sp>
      <p:pic>
        <p:nvPicPr>
          <p:cNvPr id="1024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5425" y="2925763"/>
            <a:ext cx="27289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8" name="Group 13"/>
          <p:cNvGrpSpPr>
            <a:grpSpLocks/>
          </p:cNvGrpSpPr>
          <p:nvPr/>
        </p:nvGrpSpPr>
        <p:grpSpPr bwMode="auto">
          <a:xfrm>
            <a:off x="19050" y="4587875"/>
            <a:ext cx="11749088" cy="2357438"/>
            <a:chOff x="219540" y="4013814"/>
            <a:chExt cx="8165371" cy="2356910"/>
          </a:xfrm>
        </p:grpSpPr>
        <p:pic>
          <p:nvPicPr>
            <p:cNvPr id="10254" name="Picture 7" descr="Screen shot 2013-01-13 at 5.50.25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9010" y="4658926"/>
              <a:ext cx="1910199" cy="148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Rectangle 8"/>
            <p:cNvSpPr>
              <a:spLocks noChangeArrowheads="1"/>
            </p:cNvSpPr>
            <p:nvPr/>
          </p:nvSpPr>
          <p:spPr bwMode="auto">
            <a:xfrm>
              <a:off x="219540" y="4013814"/>
              <a:ext cx="8165371" cy="52310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b="1">
                  <a:solidFill>
                    <a:srgbClr val="0000FF"/>
                  </a:solidFill>
                </a:rPr>
                <a:t>New Model: </a:t>
              </a:r>
              <a:r>
                <a:rPr lang="en-US" altLang="en-US" sz="2800"/>
                <a:t>all of us are generating data, and all of us are consuming data </a:t>
              </a:r>
            </a:p>
          </p:txBody>
        </p:sp>
        <p:pic>
          <p:nvPicPr>
            <p:cNvPr id="1025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5071" y="4709706"/>
              <a:ext cx="1944946" cy="166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9" name="Slide Number Placeholder 6"/>
          <p:cNvSpPr>
            <a:spLocks noGrp="1"/>
          </p:cNvSpPr>
          <p:nvPr>
            <p:ph type="sldNum" sz="quarter" idx="11"/>
          </p:nvPr>
        </p:nvSpPr>
        <p:spPr>
          <a:xfrm>
            <a:off x="7920038" y="6356350"/>
            <a:ext cx="2090737"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CE8155E-FAF3-47D6-A899-339BE0787FB0}" type="slidenum">
              <a:rPr lang="en-US" altLang="en-US" sz="1400"/>
              <a:pPr/>
              <a:t>24</a:t>
            </a:fld>
            <a:endParaRPr lang="en-US" altLang="en-US" sz="1400"/>
          </a:p>
        </p:txBody>
      </p:sp>
      <p:sp>
        <p:nvSpPr>
          <p:cNvPr id="3" name="Oval 2"/>
          <p:cNvSpPr/>
          <p:nvPr/>
        </p:nvSpPr>
        <p:spPr>
          <a:xfrm>
            <a:off x="8186738" y="3430588"/>
            <a:ext cx="3581400" cy="9969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0251" name="TextBox 3"/>
          <p:cNvSpPr txBox="1">
            <a:spLocks noChangeArrowheads="1"/>
          </p:cNvSpPr>
          <p:nvPr/>
        </p:nvSpPr>
        <p:spPr bwMode="auto">
          <a:xfrm>
            <a:off x="8415338" y="3690938"/>
            <a:ext cx="320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N" altLang="en-US" sz="2000"/>
              <a:t>Generating Data of all Sorts</a:t>
            </a:r>
          </a:p>
        </p:txBody>
      </p:sp>
      <p:sp>
        <p:nvSpPr>
          <p:cNvPr id="4" name="Left-Right Arrow 3"/>
          <p:cNvSpPr/>
          <p:nvPr/>
        </p:nvSpPr>
        <p:spPr>
          <a:xfrm>
            <a:off x="3498850" y="3773488"/>
            <a:ext cx="1349375" cy="3476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9" name="Left-Right Arrow 18"/>
          <p:cNvSpPr/>
          <p:nvPr/>
        </p:nvSpPr>
        <p:spPr>
          <a:xfrm>
            <a:off x="3521075" y="6049963"/>
            <a:ext cx="1349375" cy="3476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extLst>
      <p:ext uri="{BB962C8B-B14F-4D97-AF65-F5344CB8AC3E}">
        <p14:creationId xmlns:p14="http://schemas.microsoft.com/office/powerpoint/2010/main" val="2294196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2"/>
          </p:cNvPr>
          <p:cNvSpPr/>
          <p:nvPr/>
        </p:nvSpPr>
        <p:spPr>
          <a:xfrm>
            <a:off x="2305050" y="6092825"/>
            <a:ext cx="6637338"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solidFill>
                <a:prstClr val="white"/>
              </a:solidFill>
              <a:latin typeface="Calibri"/>
            </a:endParaRPr>
          </a:p>
        </p:txBody>
      </p:sp>
      <p:sp>
        <p:nvSpPr>
          <p:cNvPr id="2" name="Title 1"/>
          <p:cNvSpPr>
            <a:spLocks noGrp="1"/>
          </p:cNvSpPr>
          <p:nvPr>
            <p:ph type="title"/>
          </p:nvPr>
        </p:nvSpPr>
        <p:spPr>
          <a:xfrm>
            <a:off x="0" y="0"/>
            <a:ext cx="11953875" cy="762000"/>
          </a:xfrm>
        </p:spPr>
        <p:txBody>
          <a:bodyPr/>
          <a:lstStyle/>
          <a:p>
            <a:pPr>
              <a:defRPr/>
            </a:pPr>
            <a:r>
              <a:rPr lang="en-IN" dirty="0" smtClean="0"/>
              <a:t>Data From Everywhere</a:t>
            </a:r>
            <a:endParaRPr lang="en-IN" dirty="0"/>
          </a:p>
        </p:txBody>
      </p:sp>
      <p:sp>
        <p:nvSpPr>
          <p:cNvPr id="11268" name="TextBox 5"/>
          <p:cNvSpPr txBox="1">
            <a:spLocks noChangeArrowheads="1"/>
          </p:cNvSpPr>
          <p:nvPr/>
        </p:nvSpPr>
        <p:spPr bwMode="auto">
          <a:xfrm>
            <a:off x="9525" y="873125"/>
            <a:ext cx="7137400" cy="138430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N" altLang="en-US" sz="2100" b="1" dirty="0">
                <a:solidFill>
                  <a:srgbClr val="C00000"/>
                </a:solidFill>
              </a:rPr>
              <a:t>Activity Data </a:t>
            </a:r>
            <a:r>
              <a:rPr lang="en-IN" altLang="en-US" sz="2100" b="1" dirty="0"/>
              <a:t>– </a:t>
            </a:r>
            <a:r>
              <a:rPr lang="en-IN" altLang="en-US" sz="2100" b="1" dirty="0">
                <a:solidFill>
                  <a:srgbClr val="00B050"/>
                </a:solidFill>
              </a:rPr>
              <a:t>listening to music </a:t>
            </a:r>
            <a:r>
              <a:rPr lang="en-IN" altLang="en-US" sz="2100" b="1" dirty="0"/>
              <a:t>– </a:t>
            </a:r>
            <a:r>
              <a:rPr lang="en-IN" altLang="en-US" sz="2100" b="1" dirty="0">
                <a:solidFill>
                  <a:srgbClr val="0070C0"/>
                </a:solidFill>
              </a:rPr>
              <a:t>reading eBooks </a:t>
            </a:r>
            <a:r>
              <a:rPr lang="en-IN" altLang="en-US" sz="2100" b="1" dirty="0"/>
              <a:t>– </a:t>
            </a:r>
            <a:r>
              <a:rPr lang="en-IN" altLang="en-US" sz="2100" b="1" dirty="0">
                <a:solidFill>
                  <a:srgbClr val="00B050"/>
                </a:solidFill>
              </a:rPr>
              <a:t>smart phone (how you use it) </a:t>
            </a:r>
            <a:r>
              <a:rPr lang="en-IN" altLang="en-US" sz="2100" b="1" dirty="0"/>
              <a:t>– </a:t>
            </a:r>
            <a:r>
              <a:rPr lang="en-IN" altLang="en-US" sz="2100" b="1" dirty="0">
                <a:solidFill>
                  <a:srgbClr val="0070C0"/>
                </a:solidFill>
              </a:rPr>
              <a:t>web browser (what you are searching for) </a:t>
            </a:r>
            <a:r>
              <a:rPr lang="en-IN" altLang="en-US" sz="2100" b="1" dirty="0"/>
              <a:t>– </a:t>
            </a:r>
            <a:r>
              <a:rPr lang="en-IN" altLang="en-US" sz="2100" b="1" dirty="0">
                <a:solidFill>
                  <a:srgbClr val="00B050"/>
                </a:solidFill>
              </a:rPr>
              <a:t>credit card (where you shop)</a:t>
            </a:r>
            <a:r>
              <a:rPr lang="en-IN" altLang="en-US" sz="2100" b="1" dirty="0"/>
              <a:t> – </a:t>
            </a:r>
            <a:r>
              <a:rPr lang="en-IN" altLang="en-US" sz="2100" b="1" dirty="0">
                <a:solidFill>
                  <a:srgbClr val="0070C0"/>
                </a:solidFill>
              </a:rPr>
              <a:t>shop (what you buy) – every activity </a:t>
            </a:r>
            <a:r>
              <a:rPr lang="en-IN" altLang="en-US" sz="2100" b="1" dirty="0"/>
              <a:t> generating data</a:t>
            </a:r>
          </a:p>
        </p:txBody>
      </p:sp>
      <p:sp>
        <p:nvSpPr>
          <p:cNvPr id="7" name="TextBox 6"/>
          <p:cNvSpPr txBox="1"/>
          <p:nvPr/>
        </p:nvSpPr>
        <p:spPr>
          <a:xfrm>
            <a:off x="38100" y="2306638"/>
            <a:ext cx="7104063" cy="738187"/>
          </a:xfrm>
          <a:prstGeom prst="rect">
            <a:avLst/>
          </a:prstGeom>
          <a:solidFill>
            <a:schemeClr val="accent6">
              <a:lumMod val="20000"/>
              <a:lumOff val="80000"/>
            </a:schemeClr>
          </a:solidFill>
        </p:spPr>
        <p:txBody>
          <a:bodyPr>
            <a:spAutoFit/>
          </a:bodyPr>
          <a:lstStyle/>
          <a:p>
            <a:pPr eaLnBrk="1" hangingPunct="1">
              <a:defRPr/>
            </a:pPr>
            <a:r>
              <a:rPr lang="en-IN" sz="2100" b="1" dirty="0">
                <a:solidFill>
                  <a:srgbClr val="C00000"/>
                </a:solidFill>
              </a:rPr>
              <a:t>Conversation Data  </a:t>
            </a:r>
            <a:r>
              <a:rPr lang="en-IN" sz="2100" dirty="0"/>
              <a:t>- </a:t>
            </a:r>
            <a:r>
              <a:rPr lang="en-IN" sz="2100" b="1" dirty="0">
                <a:solidFill>
                  <a:srgbClr val="00B050"/>
                </a:solidFill>
              </a:rPr>
              <a:t>-leave a digital trail </a:t>
            </a:r>
            <a:r>
              <a:rPr lang="en-IN" sz="2100" b="1" dirty="0">
                <a:solidFill>
                  <a:srgbClr val="0070C0"/>
                </a:solidFill>
              </a:rPr>
              <a:t>– </a:t>
            </a:r>
            <a:r>
              <a:rPr lang="en-IN" sz="2100" b="1" dirty="0">
                <a:solidFill>
                  <a:schemeClr val="accent2">
                    <a:lumMod val="75000"/>
                  </a:schemeClr>
                </a:solidFill>
              </a:rPr>
              <a:t>social media- Facebook / Twitter – Phone conversations recorded</a:t>
            </a:r>
          </a:p>
        </p:txBody>
      </p:sp>
      <p:sp>
        <p:nvSpPr>
          <p:cNvPr id="14" name="TextBox 13"/>
          <p:cNvSpPr txBox="1"/>
          <p:nvPr/>
        </p:nvSpPr>
        <p:spPr>
          <a:xfrm>
            <a:off x="-17463" y="3044825"/>
            <a:ext cx="7137401" cy="1062038"/>
          </a:xfrm>
          <a:prstGeom prst="rect">
            <a:avLst/>
          </a:prstGeom>
          <a:solidFill>
            <a:srgbClr val="FFCCFF"/>
          </a:solidFill>
        </p:spPr>
        <p:txBody>
          <a:bodyPr>
            <a:spAutoFit/>
          </a:bodyPr>
          <a:lstStyle/>
          <a:p>
            <a:pPr eaLnBrk="1" hangingPunct="1">
              <a:defRPr/>
            </a:pPr>
            <a:r>
              <a:rPr lang="en-GB" altLang="en-US" sz="2100" b="1" dirty="0">
                <a:solidFill>
                  <a:srgbClr val="C00000"/>
                </a:solidFill>
                <a:latin typeface="+mn-lt"/>
                <a:cs typeface="Arial" pitchFamily="34" charset="0"/>
              </a:rPr>
              <a:t>Photo and Video Image Data -  </a:t>
            </a:r>
            <a:r>
              <a:rPr lang="en-GB" altLang="en-US" sz="2100" b="1" dirty="0">
                <a:solidFill>
                  <a:srgbClr val="00B050"/>
                </a:solidFill>
                <a:latin typeface="+mn-lt"/>
                <a:cs typeface="Arial" pitchFamily="34" charset="0"/>
              </a:rPr>
              <a:t>Pictures we take on mobile &amp; cameras – post on social media sites</a:t>
            </a:r>
            <a:r>
              <a:rPr lang="en-GB" altLang="en-US" sz="2100" b="1" dirty="0">
                <a:solidFill>
                  <a:srgbClr val="C00000"/>
                </a:solidFill>
                <a:latin typeface="+mn-lt"/>
                <a:cs typeface="Arial" pitchFamily="34" charset="0"/>
              </a:rPr>
              <a:t> – </a:t>
            </a:r>
            <a:r>
              <a:rPr lang="en-GB" altLang="en-US" sz="2100" b="1" dirty="0">
                <a:solidFill>
                  <a:srgbClr val="0070C0"/>
                </a:solidFill>
                <a:latin typeface="+mn-lt"/>
                <a:cs typeface="Arial" pitchFamily="34" charset="0"/>
              </a:rPr>
              <a:t>CCTVs – video images – up-load – hundreds of hours of video - YouTube</a:t>
            </a:r>
            <a:endParaRPr lang="en-IN" sz="2100" dirty="0">
              <a:solidFill>
                <a:srgbClr val="0070C0"/>
              </a:solidFill>
              <a:latin typeface="+mn-lt"/>
            </a:endParaRPr>
          </a:p>
        </p:txBody>
      </p:sp>
      <p:sp>
        <p:nvSpPr>
          <p:cNvPr id="15" name="TextBox 14"/>
          <p:cNvSpPr txBox="1"/>
          <p:nvPr/>
        </p:nvSpPr>
        <p:spPr>
          <a:xfrm>
            <a:off x="-17463" y="4102100"/>
            <a:ext cx="7089776" cy="1062038"/>
          </a:xfrm>
          <a:prstGeom prst="rect">
            <a:avLst/>
          </a:prstGeom>
          <a:solidFill>
            <a:schemeClr val="accent6">
              <a:lumMod val="20000"/>
              <a:lumOff val="80000"/>
            </a:schemeClr>
          </a:solidFill>
        </p:spPr>
        <p:txBody>
          <a:bodyPr>
            <a:spAutoFit/>
          </a:bodyPr>
          <a:lstStyle/>
          <a:p>
            <a:pPr eaLnBrk="1" hangingPunct="1">
              <a:defRPr/>
            </a:pPr>
            <a:r>
              <a:rPr lang="en-IN" sz="2100" b="1" dirty="0">
                <a:solidFill>
                  <a:srgbClr val="C00000"/>
                </a:solidFill>
              </a:rPr>
              <a:t>Sensor Data </a:t>
            </a:r>
            <a:r>
              <a:rPr lang="en-IN" sz="2100" b="1" dirty="0"/>
              <a:t>–</a:t>
            </a:r>
            <a:r>
              <a:rPr lang="en-IN" sz="2100" b="1" dirty="0">
                <a:solidFill>
                  <a:schemeClr val="accent2">
                    <a:lumMod val="50000"/>
                  </a:schemeClr>
                </a:solidFill>
              </a:rPr>
              <a:t>surrounded by sensors  - mobile – GPS location every second – </a:t>
            </a:r>
            <a:r>
              <a:rPr lang="en-IN" sz="2100" b="1" dirty="0" err="1">
                <a:solidFill>
                  <a:schemeClr val="accent2">
                    <a:lumMod val="50000"/>
                  </a:schemeClr>
                </a:solidFill>
              </a:rPr>
              <a:t>accelometer</a:t>
            </a:r>
            <a:r>
              <a:rPr lang="en-IN" sz="2100" b="1" dirty="0">
                <a:solidFill>
                  <a:schemeClr val="accent2">
                    <a:lumMod val="50000"/>
                  </a:schemeClr>
                </a:solidFill>
              </a:rPr>
              <a:t> – track speed – direction – many devices</a:t>
            </a:r>
          </a:p>
        </p:txBody>
      </p:sp>
      <p:sp>
        <p:nvSpPr>
          <p:cNvPr id="17" name="TextBox 16"/>
          <p:cNvSpPr txBox="1"/>
          <p:nvPr/>
        </p:nvSpPr>
        <p:spPr>
          <a:xfrm>
            <a:off x="-17463" y="5164138"/>
            <a:ext cx="7119938" cy="1062037"/>
          </a:xfrm>
          <a:prstGeom prst="rect">
            <a:avLst/>
          </a:prstGeom>
          <a:solidFill>
            <a:srgbClr val="FFCCFF"/>
          </a:solidFill>
        </p:spPr>
        <p:txBody>
          <a:bodyPr>
            <a:spAutoFit/>
          </a:bodyPr>
          <a:lstStyle/>
          <a:p>
            <a:pPr eaLnBrk="1" hangingPunct="1">
              <a:defRPr/>
            </a:pPr>
            <a:r>
              <a:rPr lang="en-IN" sz="2100" b="1" dirty="0">
                <a:solidFill>
                  <a:srgbClr val="C00000"/>
                </a:solidFill>
              </a:rPr>
              <a:t>IOT Data </a:t>
            </a:r>
            <a:r>
              <a:rPr lang="en-IN" sz="2100" b="1" dirty="0"/>
              <a:t>– </a:t>
            </a:r>
            <a:r>
              <a:rPr lang="en-IN" sz="2100" b="1" dirty="0">
                <a:solidFill>
                  <a:srgbClr val="00B050"/>
                </a:solidFill>
              </a:rPr>
              <a:t>Smart TVs, smart watches, fridges, alarms – collect and process data – </a:t>
            </a:r>
            <a:r>
              <a:rPr lang="en-IN" sz="2100" b="1" dirty="0">
                <a:solidFill>
                  <a:schemeClr val="accent2">
                    <a:lumMod val="50000"/>
                  </a:schemeClr>
                </a:solidFill>
              </a:rPr>
              <a:t>IOT connects –traffic sensors to your alarm clock – wake you earlier – if road blocked</a:t>
            </a:r>
          </a:p>
        </p:txBody>
      </p:sp>
      <p:sp>
        <p:nvSpPr>
          <p:cNvPr id="23" name="TextBox 17"/>
          <p:cNvSpPr txBox="1">
            <a:spLocks noChangeArrowheads="1"/>
          </p:cNvSpPr>
          <p:nvPr/>
        </p:nvSpPr>
        <p:spPr bwMode="auto">
          <a:xfrm>
            <a:off x="7151688" y="854075"/>
            <a:ext cx="4802187" cy="831850"/>
          </a:xfrm>
          <a:prstGeom prst="rect">
            <a:avLst/>
          </a:prstGeom>
          <a:solidFill>
            <a:schemeClr val="accent1">
              <a:lumMod val="20000"/>
              <a:lumOff val="80000"/>
            </a:schemeClr>
          </a:solidFill>
          <a:ln>
            <a:noFill/>
          </a:ln>
          <a:extLst/>
        </p:spPr>
        <p:txBody>
          <a:bodyPr>
            <a:spAutoFit/>
          </a:bodyPr>
          <a:lstStyle>
            <a:lvl1pPr eaLnBrk="0" hangingPunct="0">
              <a:spcBef>
                <a:spcPct val="20000"/>
              </a:spcBef>
              <a:buClr>
                <a:srgbClr val="660066"/>
              </a:buClr>
              <a:buFont typeface="Wingdings 2" pitchFamily="18" charset="2"/>
              <a:buChar char="²"/>
              <a:defRPr sz="3200">
                <a:solidFill>
                  <a:schemeClr val="tx1"/>
                </a:solidFill>
                <a:latin typeface="Times New Roman" pitchFamily="18" charset="0"/>
              </a:defRPr>
            </a:lvl1pPr>
            <a:lvl2pPr marL="742950" indent="-285750" eaLnBrk="0" hangingPunct="0">
              <a:spcBef>
                <a:spcPct val="20000"/>
              </a:spcBef>
              <a:buClr>
                <a:srgbClr val="660066"/>
              </a:buClr>
              <a:buFont typeface="ZapfDingbats"/>
              <a:buChar char="v"/>
              <a:defRPr sz="2800" b="1">
                <a:solidFill>
                  <a:srgbClr val="990033"/>
                </a:solidFill>
                <a:latin typeface="Times New Roman" pitchFamily="18" charset="0"/>
              </a:defRPr>
            </a:lvl2pPr>
            <a:lvl3pPr marL="1143000" indent="-228600" eaLnBrk="0" hangingPunct="0">
              <a:spcBef>
                <a:spcPct val="20000"/>
              </a:spcBef>
              <a:buClr>
                <a:srgbClr val="660066"/>
              </a:buClr>
              <a:buFont typeface="Wingdings" pitchFamily="2" charset="2"/>
              <a:buChar char="¯"/>
              <a:defRPr sz="2400">
                <a:solidFill>
                  <a:schemeClr val="tx1"/>
                </a:solidFill>
                <a:latin typeface="Times New Roman" pitchFamily="18" charset="0"/>
              </a:defRPr>
            </a:lvl3pPr>
            <a:lvl4pPr marL="1600200" indent="-228600" eaLnBrk="0" hangingPunct="0">
              <a:spcBef>
                <a:spcPct val="20000"/>
              </a:spcBef>
              <a:buClr>
                <a:srgbClr val="660066"/>
              </a:buClr>
              <a:buFont typeface="Wingdings" pitchFamily="2" charset="2"/>
              <a:buChar char="ü"/>
              <a:defRPr sz="2000" b="1">
                <a:solidFill>
                  <a:srgbClr val="990033"/>
                </a:solidFill>
                <a:latin typeface="Times New Roman" pitchFamily="18" charset="0"/>
              </a:defRPr>
            </a:lvl4pPr>
            <a:lvl5pPr marL="2057400" indent="-228600" eaLnBrk="0" hangingPunct="0">
              <a:spcBef>
                <a:spcPct val="20000"/>
              </a:spcBef>
              <a:buClr>
                <a:srgbClr val="660066"/>
              </a:buClr>
              <a:buFont typeface="MS Outlook" pitchFamily="2" charset="2"/>
              <a:buChar char="A"/>
              <a:defRPr sz="2000">
                <a:solidFill>
                  <a:schemeClr val="tx1"/>
                </a:solidFill>
                <a:latin typeface="Times New Roman" pitchFamily="18" charset="0"/>
              </a:defRPr>
            </a:lvl5pPr>
            <a:lvl6pPr marL="25146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6pPr>
            <a:lvl7pPr marL="29718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7pPr>
            <a:lvl8pPr marL="34290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8pPr>
            <a:lvl9pPr marL="38862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9pPr>
          </a:lstStyle>
          <a:p>
            <a:pPr eaLnBrk="1" hangingPunct="1">
              <a:spcBef>
                <a:spcPct val="0"/>
              </a:spcBef>
              <a:buClrTx/>
              <a:buFontTx/>
              <a:buNone/>
              <a:defRPr/>
            </a:pPr>
            <a:r>
              <a:rPr lang="en-US" altLang="en-US" sz="2400" b="1" dirty="0">
                <a:solidFill>
                  <a:srgbClr val="800000"/>
                </a:solidFill>
              </a:rPr>
              <a:t>Social media </a:t>
            </a:r>
            <a:r>
              <a:rPr lang="en-US" altLang="en-US" sz="2400" b="1" dirty="0" smtClean="0">
                <a:solidFill>
                  <a:srgbClr val="800000"/>
                </a:solidFill>
              </a:rPr>
              <a:t>&amp;networks</a:t>
            </a:r>
            <a:endParaRPr lang="en-US" altLang="en-US" sz="2400" b="1" dirty="0">
              <a:solidFill>
                <a:srgbClr val="800000"/>
              </a:solidFill>
            </a:endParaRPr>
          </a:p>
          <a:p>
            <a:pPr eaLnBrk="1" hangingPunct="1">
              <a:spcBef>
                <a:spcPct val="0"/>
              </a:spcBef>
              <a:buClrTx/>
              <a:buFontTx/>
              <a:buNone/>
              <a:defRPr/>
            </a:pPr>
            <a:r>
              <a:rPr lang="en-US" altLang="en-US" sz="2400" dirty="0"/>
              <a:t>(all of us are generating data)</a:t>
            </a:r>
          </a:p>
        </p:txBody>
      </p:sp>
      <p:grpSp>
        <p:nvGrpSpPr>
          <p:cNvPr id="24" name="Group 23"/>
          <p:cNvGrpSpPr>
            <a:grpSpLocks/>
          </p:cNvGrpSpPr>
          <p:nvPr/>
        </p:nvGrpSpPr>
        <p:grpSpPr bwMode="auto">
          <a:xfrm>
            <a:off x="3930650" y="1758950"/>
            <a:ext cx="8034338" cy="2713038"/>
            <a:chOff x="-1231688" y="1677257"/>
            <a:chExt cx="6867923" cy="2297881"/>
          </a:xfrm>
        </p:grpSpPr>
        <p:pic>
          <p:nvPicPr>
            <p:cNvPr id="1128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1644" y="1868931"/>
              <a:ext cx="994591" cy="67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1011" y="1868931"/>
              <a:ext cx="800633" cy="67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1715" y="2540220"/>
              <a:ext cx="984520" cy="74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7"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7431" y="1677257"/>
              <a:ext cx="691475" cy="96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8"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2577" y="2540220"/>
              <a:ext cx="1149067" cy="74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9" name="TextBox 18"/>
            <p:cNvSpPr txBox="1">
              <a:spLocks noChangeArrowheads="1"/>
            </p:cNvSpPr>
            <p:nvPr/>
          </p:nvSpPr>
          <p:spPr bwMode="auto">
            <a:xfrm>
              <a:off x="-1231688" y="3636230"/>
              <a:ext cx="144781" cy="33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2000"/>
            </a:p>
          </p:txBody>
        </p:sp>
      </p:grpSp>
      <p:pic>
        <p:nvPicPr>
          <p:cNvPr id="13323" name="Picture 8" descr="Screen shot 2013-01-13 at 5.24.36 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51688" y="1677988"/>
            <a:ext cx="1379537"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9"/>
          <p:cNvSpPr>
            <a:spLocks noChangeArrowheads="1"/>
          </p:cNvSpPr>
          <p:nvPr/>
        </p:nvSpPr>
        <p:spPr bwMode="auto">
          <a:xfrm>
            <a:off x="7151688" y="3640138"/>
            <a:ext cx="4802187" cy="8318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a:solidFill>
                  <a:srgbClr val="800000"/>
                </a:solidFill>
              </a:rPr>
              <a:t>Scientific instruments</a:t>
            </a:r>
          </a:p>
          <a:p>
            <a:pPr eaLnBrk="1" hangingPunct="1"/>
            <a:r>
              <a:rPr lang="en-US" altLang="en-US"/>
              <a:t>(collecting all sorts of data</a:t>
            </a:r>
            <a:r>
              <a:rPr lang="en-US" altLang="en-US" sz="2000"/>
              <a:t>) </a:t>
            </a:r>
          </a:p>
        </p:txBody>
      </p:sp>
      <p:sp>
        <p:nvSpPr>
          <p:cNvPr id="13325" name="TextBox 19"/>
          <p:cNvSpPr txBox="1">
            <a:spLocks noChangeArrowheads="1"/>
          </p:cNvSpPr>
          <p:nvPr/>
        </p:nvSpPr>
        <p:spPr bwMode="auto">
          <a:xfrm>
            <a:off x="7119938" y="6007100"/>
            <a:ext cx="4833937" cy="8302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a:solidFill>
                  <a:srgbClr val="800000"/>
                </a:solidFill>
              </a:rPr>
              <a:t>Mobile devices </a:t>
            </a:r>
          </a:p>
          <a:p>
            <a:pPr eaLnBrk="1" hangingPunct="1"/>
            <a:r>
              <a:rPr lang="en-US" altLang="en-US"/>
              <a:t>(tracking all objects all the time)</a:t>
            </a:r>
          </a:p>
        </p:txBody>
      </p:sp>
      <p:sp>
        <p:nvSpPr>
          <p:cNvPr id="34" name="TextBox 20"/>
          <p:cNvSpPr txBox="1">
            <a:spLocks noChangeArrowheads="1"/>
          </p:cNvSpPr>
          <p:nvPr/>
        </p:nvSpPr>
        <p:spPr bwMode="auto">
          <a:xfrm>
            <a:off x="7119938" y="5286375"/>
            <a:ext cx="4845050" cy="830263"/>
          </a:xfrm>
          <a:prstGeom prst="rect">
            <a:avLst/>
          </a:prstGeom>
          <a:solidFill>
            <a:schemeClr val="accent1">
              <a:lumMod val="20000"/>
              <a:lumOff val="80000"/>
            </a:schemeClr>
          </a:solidFill>
          <a:ln>
            <a:noFill/>
          </a:ln>
          <a:extLst/>
        </p:spPr>
        <p:txBody>
          <a:bodyPr>
            <a:spAutoFit/>
          </a:bodyPr>
          <a:lstStyle>
            <a:lvl1pPr eaLnBrk="0" hangingPunct="0">
              <a:spcBef>
                <a:spcPct val="20000"/>
              </a:spcBef>
              <a:buClr>
                <a:srgbClr val="660066"/>
              </a:buClr>
              <a:buFont typeface="Wingdings 2" pitchFamily="18" charset="2"/>
              <a:buChar char="²"/>
              <a:defRPr sz="3200">
                <a:solidFill>
                  <a:schemeClr val="tx1"/>
                </a:solidFill>
                <a:latin typeface="Times New Roman" pitchFamily="18" charset="0"/>
              </a:defRPr>
            </a:lvl1pPr>
            <a:lvl2pPr marL="742950" indent="-285750" eaLnBrk="0" hangingPunct="0">
              <a:spcBef>
                <a:spcPct val="20000"/>
              </a:spcBef>
              <a:buClr>
                <a:srgbClr val="660066"/>
              </a:buClr>
              <a:buFont typeface="ZapfDingbats"/>
              <a:buChar char="v"/>
              <a:defRPr sz="2800" b="1">
                <a:solidFill>
                  <a:srgbClr val="990033"/>
                </a:solidFill>
                <a:latin typeface="Times New Roman" pitchFamily="18" charset="0"/>
              </a:defRPr>
            </a:lvl2pPr>
            <a:lvl3pPr marL="1143000" indent="-228600" eaLnBrk="0" hangingPunct="0">
              <a:spcBef>
                <a:spcPct val="20000"/>
              </a:spcBef>
              <a:buClr>
                <a:srgbClr val="660066"/>
              </a:buClr>
              <a:buFont typeface="Wingdings" pitchFamily="2" charset="2"/>
              <a:buChar char="¯"/>
              <a:defRPr sz="2400">
                <a:solidFill>
                  <a:schemeClr val="tx1"/>
                </a:solidFill>
                <a:latin typeface="Times New Roman" pitchFamily="18" charset="0"/>
              </a:defRPr>
            </a:lvl3pPr>
            <a:lvl4pPr marL="1600200" indent="-228600" eaLnBrk="0" hangingPunct="0">
              <a:spcBef>
                <a:spcPct val="20000"/>
              </a:spcBef>
              <a:buClr>
                <a:srgbClr val="660066"/>
              </a:buClr>
              <a:buFont typeface="Wingdings" pitchFamily="2" charset="2"/>
              <a:buChar char="ü"/>
              <a:defRPr sz="2000" b="1">
                <a:solidFill>
                  <a:srgbClr val="990033"/>
                </a:solidFill>
                <a:latin typeface="Times New Roman" pitchFamily="18" charset="0"/>
              </a:defRPr>
            </a:lvl4pPr>
            <a:lvl5pPr marL="2057400" indent="-228600" eaLnBrk="0" hangingPunct="0">
              <a:spcBef>
                <a:spcPct val="20000"/>
              </a:spcBef>
              <a:buClr>
                <a:srgbClr val="660066"/>
              </a:buClr>
              <a:buFont typeface="MS Outlook" pitchFamily="2" charset="2"/>
              <a:buChar char="A"/>
              <a:defRPr sz="2000">
                <a:solidFill>
                  <a:schemeClr val="tx1"/>
                </a:solidFill>
                <a:latin typeface="Times New Roman" pitchFamily="18" charset="0"/>
              </a:defRPr>
            </a:lvl5pPr>
            <a:lvl6pPr marL="25146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6pPr>
            <a:lvl7pPr marL="29718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7pPr>
            <a:lvl8pPr marL="34290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8pPr>
            <a:lvl9pPr marL="3886200" indent="-228600" eaLnBrk="0" fontAlgn="base" hangingPunct="0">
              <a:spcBef>
                <a:spcPct val="20000"/>
              </a:spcBef>
              <a:spcAft>
                <a:spcPct val="0"/>
              </a:spcAft>
              <a:buClr>
                <a:srgbClr val="660066"/>
              </a:buClr>
              <a:buFont typeface="MS Outlook" pitchFamily="2" charset="2"/>
              <a:buChar char="A"/>
              <a:defRPr sz="2000">
                <a:solidFill>
                  <a:schemeClr val="tx1"/>
                </a:solidFill>
                <a:latin typeface="Times New Roman" pitchFamily="18" charset="0"/>
              </a:defRPr>
            </a:lvl9pPr>
          </a:lstStyle>
          <a:p>
            <a:pPr eaLnBrk="1" hangingPunct="1">
              <a:spcBef>
                <a:spcPct val="0"/>
              </a:spcBef>
              <a:buClrTx/>
              <a:buFontTx/>
              <a:buNone/>
              <a:defRPr/>
            </a:pPr>
            <a:r>
              <a:rPr lang="en-US" altLang="en-US" sz="2400" b="1" dirty="0">
                <a:solidFill>
                  <a:srgbClr val="800000"/>
                </a:solidFill>
              </a:rPr>
              <a:t>Sensor technology and networks</a:t>
            </a:r>
          </a:p>
          <a:p>
            <a:pPr eaLnBrk="1" hangingPunct="1">
              <a:spcBef>
                <a:spcPct val="0"/>
              </a:spcBef>
              <a:buClrTx/>
              <a:buFontTx/>
              <a:buNone/>
              <a:defRPr/>
            </a:pPr>
            <a:r>
              <a:rPr lang="en-US" altLang="en-US" sz="2400" dirty="0"/>
              <a:t>(measuring all kinds of data) </a:t>
            </a:r>
          </a:p>
        </p:txBody>
      </p:sp>
      <p:grpSp>
        <p:nvGrpSpPr>
          <p:cNvPr id="35" name="Group 34"/>
          <p:cNvGrpSpPr>
            <a:grpSpLocks/>
          </p:cNvGrpSpPr>
          <p:nvPr/>
        </p:nvGrpSpPr>
        <p:grpSpPr bwMode="auto">
          <a:xfrm>
            <a:off x="7319963" y="4400550"/>
            <a:ext cx="1211262" cy="896938"/>
            <a:chOff x="6697879" y="1765168"/>
            <a:chExt cx="1674523" cy="797063"/>
          </a:xfrm>
        </p:grpSpPr>
        <p:pic>
          <p:nvPicPr>
            <p:cNvPr id="11282" name="Picture 1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75339" y="1765168"/>
              <a:ext cx="797063" cy="7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Picture 1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97879" y="1766568"/>
              <a:ext cx="877460" cy="7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8"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7913" y="4511675"/>
            <a:ext cx="1147762"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9" name="Picture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890125" y="4568825"/>
            <a:ext cx="133191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017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324" grpId="0" animBg="1"/>
      <p:bldP spid="13325"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63"/>
            <a:ext cx="11917363" cy="1143000"/>
          </a:xfrm>
        </p:spPr>
        <p:txBody>
          <a:bodyPr>
            <a:normAutofit/>
          </a:bodyPr>
          <a:lstStyle/>
          <a:p>
            <a:pPr>
              <a:defRPr/>
            </a:pPr>
            <a:r>
              <a:rPr lang="en-US" dirty="0" smtClean="0"/>
              <a:t>Big Data “proxies” of social life</a:t>
            </a:r>
            <a:endParaRPr lang="en-US" dirty="0"/>
          </a:p>
        </p:txBody>
      </p:sp>
      <p:sp>
        <p:nvSpPr>
          <p:cNvPr id="12291"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AFD10F6-00F7-4EF4-A08F-D950DA827A98}" type="slidenum">
              <a:rPr lang="en-US" altLang="en-US" sz="1400"/>
              <a:pPr/>
              <a:t>26</a:t>
            </a:fld>
            <a:endParaRPr lang="en-US" altLang="en-US" sz="1400"/>
          </a:p>
        </p:txBody>
      </p:sp>
      <p:pic>
        <p:nvPicPr>
          <p:cNvPr id="1229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724025"/>
            <a:ext cx="399097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20088" y="1724025"/>
            <a:ext cx="29813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7938" y="1981200"/>
            <a:ext cx="16383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86538" y="3887788"/>
            <a:ext cx="5027612"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9138" y="4538663"/>
            <a:ext cx="50292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719138" y="1233488"/>
            <a:ext cx="3990975" cy="6111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IN" dirty="0"/>
              <a:t>Shopping Patterns &amp; Lifestyle</a:t>
            </a:r>
          </a:p>
        </p:txBody>
      </p:sp>
      <p:sp>
        <p:nvSpPr>
          <p:cNvPr id="16" name="Rounded Rectangle 15"/>
          <p:cNvSpPr/>
          <p:nvPr/>
        </p:nvSpPr>
        <p:spPr>
          <a:xfrm>
            <a:off x="6311900" y="1152525"/>
            <a:ext cx="3990975" cy="6842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IN" dirty="0"/>
              <a:t>Relationships and Social Ties</a:t>
            </a:r>
          </a:p>
        </p:txBody>
      </p:sp>
      <p:sp>
        <p:nvSpPr>
          <p:cNvPr id="17" name="Rounded Rectangle 16"/>
          <p:cNvSpPr/>
          <p:nvPr/>
        </p:nvSpPr>
        <p:spPr>
          <a:xfrm>
            <a:off x="871538" y="4048125"/>
            <a:ext cx="3990975" cy="4905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IN" dirty="0"/>
              <a:t>Desires, opinion &amp; Sentiment</a:t>
            </a:r>
          </a:p>
        </p:txBody>
      </p:sp>
      <p:sp>
        <p:nvSpPr>
          <p:cNvPr id="18" name="Rounded Rectangle 17"/>
          <p:cNvSpPr/>
          <p:nvPr/>
        </p:nvSpPr>
        <p:spPr>
          <a:xfrm>
            <a:off x="6727825" y="3413125"/>
            <a:ext cx="3990975" cy="4905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IN" dirty="0"/>
              <a:t>Movements</a:t>
            </a:r>
          </a:p>
        </p:txBody>
      </p:sp>
    </p:spTree>
    <p:extLst>
      <p:ext uri="{BB962C8B-B14F-4D97-AF65-F5344CB8AC3E}">
        <p14:creationId xmlns:p14="http://schemas.microsoft.com/office/powerpoint/2010/main" val="33640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51"/>
          <p:cNvGrpSpPr>
            <a:grpSpLocks/>
          </p:cNvGrpSpPr>
          <p:nvPr/>
        </p:nvGrpSpPr>
        <p:grpSpPr bwMode="auto">
          <a:xfrm>
            <a:off x="185737" y="981076"/>
            <a:ext cx="11506200" cy="5946775"/>
            <a:chOff x="228877" y="1788271"/>
            <a:chExt cx="8759519" cy="4564003"/>
          </a:xfrm>
        </p:grpSpPr>
        <p:sp>
          <p:nvSpPr>
            <p:cNvPr id="32772" name="TextBox 17"/>
            <p:cNvSpPr txBox="1">
              <a:spLocks noChangeArrowheads="1"/>
            </p:cNvSpPr>
            <p:nvPr/>
          </p:nvSpPr>
          <p:spPr bwMode="auto">
            <a:xfrm>
              <a:off x="6186941" y="4730357"/>
              <a:ext cx="2801455" cy="155899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accent1"/>
                </a:buClr>
              </a:pPr>
              <a:r>
                <a:rPr lang="en-US" sz="1800" b="1" dirty="0">
                  <a:solidFill>
                    <a:srgbClr val="C00000"/>
                  </a:solidFill>
                  <a:latin typeface="Trebuchet MS" panose="020B0603020202020204" pitchFamily="34" charset="0"/>
                  <a:ea typeface="Trebuchet MS" panose="020B0603020202020204" pitchFamily="34" charset="0"/>
                  <a:cs typeface="Trebuchet MS" panose="020B0603020202020204" pitchFamily="34" charset="0"/>
                </a:rPr>
                <a:t>Healthcare</a:t>
              </a:r>
            </a:p>
            <a:p>
              <a:pPr eaLnBrk="1" hangingPunct="1">
                <a:buClr>
                  <a:schemeClr val="accent1"/>
                </a:buClr>
              </a:pPr>
              <a:r>
                <a:rPr lang="en-US" sz="1800" dirty="0">
                  <a:latin typeface="Trebuchet MS" panose="020B0603020202020204" pitchFamily="34" charset="0"/>
                  <a:ea typeface="Trebuchet MS" panose="020B0603020202020204" pitchFamily="34" charset="0"/>
                  <a:cs typeface="Trebuchet MS" panose="020B0603020202020204" pitchFamily="34" charset="0"/>
                </a:rPr>
                <a:t>Embedded Pentaho to </a:t>
              </a:r>
              <a:r>
                <a:rPr lang="en-US" sz="1800" b="1" dirty="0">
                  <a:solidFill>
                    <a:srgbClr val="7030A0"/>
                  </a:solidFill>
                  <a:latin typeface="Trebuchet MS" panose="020B0603020202020204" pitchFamily="34" charset="0"/>
                  <a:ea typeface="Trebuchet MS" panose="020B0603020202020204" pitchFamily="34" charset="0"/>
                  <a:cs typeface="Trebuchet MS" panose="020B0603020202020204" pitchFamily="34" charset="0"/>
                </a:rPr>
                <a:t>better patient care &amp; compliance through analysis of unstructured digital pen data</a:t>
              </a:r>
              <a:r>
                <a:rPr lang="en-US" sz="1800" dirty="0">
                  <a:latin typeface="Trebuchet MS" panose="020B0603020202020204" pitchFamily="34" charset="0"/>
                  <a:ea typeface="Trebuchet MS" panose="020B0603020202020204" pitchFamily="34" charset="0"/>
                  <a:cs typeface="Trebuchet MS" panose="020B0603020202020204" pitchFamily="34" charset="0"/>
                </a:rPr>
                <a:t> stored in </a:t>
              </a:r>
              <a:r>
                <a:rPr lang="en-US" sz="1800" b="1" dirty="0" err="1">
                  <a:latin typeface="Trebuchet MS" panose="020B0603020202020204" pitchFamily="34" charset="0"/>
                  <a:ea typeface="Trebuchet MS" panose="020B0603020202020204" pitchFamily="34" charset="0"/>
                  <a:cs typeface="Trebuchet MS" panose="020B0603020202020204" pitchFamily="34" charset="0"/>
                </a:rPr>
                <a:t>CouchDB</a:t>
              </a:r>
              <a:endParaRPr lang="en-US" sz="1800" dirty="0">
                <a:latin typeface="Trebuchet MS" panose="020B0603020202020204" pitchFamily="34" charset="0"/>
                <a:ea typeface="Trebuchet MS" panose="020B0603020202020204" pitchFamily="34" charset="0"/>
                <a:cs typeface="Trebuchet MS" panose="020B0603020202020204" pitchFamily="34" charset="0"/>
              </a:endParaRPr>
            </a:p>
          </p:txBody>
        </p:sp>
        <p:pic>
          <p:nvPicPr>
            <p:cNvPr id="32773" name="Picture 18" descr="logo_4f4d4f49ad98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1327" y="4771699"/>
              <a:ext cx="1724576" cy="46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70" y="2061294"/>
              <a:ext cx="1463040" cy="87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25"/>
            <p:cNvSpPr txBox="1">
              <a:spLocks noChangeArrowheads="1"/>
            </p:cNvSpPr>
            <p:nvPr/>
          </p:nvSpPr>
          <p:spPr bwMode="auto">
            <a:xfrm>
              <a:off x="1826559" y="1917578"/>
              <a:ext cx="2603092" cy="134635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accent1"/>
                </a:buClr>
              </a:pPr>
              <a:r>
                <a:rPr lang="en-US" sz="1800" b="1">
                  <a:solidFill>
                    <a:srgbClr val="C00000"/>
                  </a:solidFill>
                  <a:latin typeface="Trebuchet MS" panose="020B0603020202020204" pitchFamily="34" charset="0"/>
                  <a:ea typeface="Trebuchet MS" panose="020B0603020202020204" pitchFamily="34" charset="0"/>
                  <a:cs typeface="Trebuchet MS" panose="020B0603020202020204" pitchFamily="34" charset="0"/>
                </a:rPr>
                <a:t>Online Retailer</a:t>
              </a:r>
            </a:p>
            <a:p>
              <a:pPr eaLnBrk="1" hangingPunct="1">
                <a:buClr>
                  <a:schemeClr val="accent1"/>
                </a:buClr>
              </a:pPr>
              <a:r>
                <a:rPr lang="en-US" sz="1800" b="1">
                  <a:solidFill>
                    <a:srgbClr val="7030A0"/>
                  </a:solidFill>
                  <a:latin typeface="Trebuchet MS" panose="020B0603020202020204" pitchFamily="34" charset="0"/>
                  <a:ea typeface="Trebuchet MS" panose="020B0603020202020204" pitchFamily="34" charset="0"/>
                  <a:cs typeface="Trebuchet MS" panose="020B0603020202020204" pitchFamily="34" charset="0"/>
                </a:rPr>
                <a:t>Understanding the buying patterns of 5 million users from click stream data</a:t>
              </a:r>
              <a:r>
                <a:rPr lang="en-US" sz="1800">
                  <a:latin typeface="Trebuchet MS" panose="020B0603020202020204" pitchFamily="34" charset="0"/>
                  <a:ea typeface="Trebuchet MS" panose="020B0603020202020204" pitchFamily="34" charset="0"/>
                  <a:cs typeface="Trebuchet MS" panose="020B0603020202020204" pitchFamily="34" charset="0"/>
                </a:rPr>
                <a:t> stored in </a:t>
              </a:r>
              <a:r>
                <a:rPr lang="en-US" sz="1800" b="1">
                  <a:latin typeface="Trebuchet MS" panose="020B0603020202020204" pitchFamily="34" charset="0"/>
                  <a:ea typeface="Trebuchet MS" panose="020B0603020202020204" pitchFamily="34" charset="0"/>
                  <a:cs typeface="Trebuchet MS" panose="020B0603020202020204" pitchFamily="34" charset="0"/>
                </a:rPr>
                <a:t>Hadoop</a:t>
              </a:r>
              <a:r>
                <a:rPr lang="en-US" sz="1800">
                  <a:latin typeface="Trebuchet MS" panose="020B0603020202020204" pitchFamily="34" charset="0"/>
                  <a:ea typeface="Trebuchet MS" panose="020B0603020202020204" pitchFamily="34" charset="0"/>
                  <a:cs typeface="Trebuchet MS" panose="020B0603020202020204" pitchFamily="34" charset="0"/>
                </a:rPr>
                <a:t> &amp; </a:t>
              </a:r>
              <a:r>
                <a:rPr lang="en-US" sz="1800" b="1">
                  <a:latin typeface="Trebuchet MS" panose="020B0603020202020204" pitchFamily="34" charset="0"/>
                  <a:ea typeface="Trebuchet MS" panose="020B0603020202020204" pitchFamily="34" charset="0"/>
                  <a:cs typeface="Trebuchet MS" panose="020B0603020202020204" pitchFamily="34" charset="0"/>
                </a:rPr>
                <a:t>HBase</a:t>
              </a:r>
            </a:p>
          </p:txBody>
        </p:sp>
        <p:sp>
          <p:nvSpPr>
            <p:cNvPr id="32776" name="TextBox 26"/>
            <p:cNvSpPr txBox="1">
              <a:spLocks noChangeArrowheads="1"/>
            </p:cNvSpPr>
            <p:nvPr/>
          </p:nvSpPr>
          <p:spPr bwMode="auto">
            <a:xfrm>
              <a:off x="1542806" y="3305256"/>
              <a:ext cx="3065831" cy="1322781"/>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accent1"/>
                </a:buClr>
              </a:pPr>
              <a:r>
                <a:rPr lang="en-US" sz="1800" b="1">
                  <a:solidFill>
                    <a:srgbClr val="C00000"/>
                  </a:solidFill>
                  <a:latin typeface="Trebuchet MS" panose="020B0603020202020204" pitchFamily="34" charset="0"/>
                  <a:ea typeface="Trebuchet MS" panose="020B0603020202020204" pitchFamily="34" charset="0"/>
                  <a:cs typeface="Trebuchet MS" panose="020B0603020202020204" pitchFamily="34" charset="0"/>
                </a:rPr>
                <a:t>Gaming</a:t>
              </a:r>
            </a:p>
            <a:p>
              <a:pPr eaLnBrk="1" hangingPunct="1">
                <a:buClr>
                  <a:schemeClr val="accent1"/>
                </a:buClr>
              </a:pPr>
              <a:r>
                <a:rPr lang="en-US" sz="1800" b="1">
                  <a:solidFill>
                    <a:srgbClr val="7030A0"/>
                  </a:solidFill>
                  <a:latin typeface="Trebuchet MS" panose="020B0603020202020204" pitchFamily="34" charset="0"/>
                  <a:ea typeface="Trebuchet MS" panose="020B0603020202020204" pitchFamily="34" charset="0"/>
                  <a:cs typeface="Trebuchet MS" panose="020B0603020202020204" pitchFamily="34" charset="0"/>
                </a:rPr>
                <a:t>Better monetization of premium game features through analyzing large volumes of player data </a:t>
              </a:r>
              <a:r>
                <a:rPr lang="en-US" sz="1600">
                  <a:latin typeface="Trebuchet MS" panose="020B0603020202020204" pitchFamily="34" charset="0"/>
                  <a:ea typeface="Trebuchet MS" panose="020B0603020202020204" pitchFamily="34" charset="0"/>
                  <a:cs typeface="Trebuchet MS" panose="020B0603020202020204" pitchFamily="34" charset="0"/>
                </a:rPr>
                <a:t>- stored in </a:t>
              </a:r>
              <a:r>
                <a:rPr lang="en-US" sz="1600" b="1">
                  <a:latin typeface="Trebuchet MS" panose="020B0603020202020204" pitchFamily="34" charset="0"/>
                  <a:ea typeface="Trebuchet MS" panose="020B0603020202020204" pitchFamily="34" charset="0"/>
                  <a:cs typeface="Trebuchet MS" panose="020B0603020202020204" pitchFamily="34" charset="0"/>
                </a:rPr>
                <a:t>MongoDB</a:t>
              </a:r>
              <a:r>
                <a:rPr lang="en-US" sz="1600">
                  <a:latin typeface="Trebuchet MS" panose="020B0603020202020204" pitchFamily="34" charset="0"/>
                  <a:ea typeface="Trebuchet MS" panose="020B0603020202020204" pitchFamily="34" charset="0"/>
                  <a:cs typeface="Trebuchet MS" panose="020B0603020202020204" pitchFamily="34" charset="0"/>
                </a:rPr>
                <a:t> &amp; </a:t>
              </a:r>
              <a:r>
                <a:rPr lang="en-US" sz="1600" b="1">
                  <a:latin typeface="Trebuchet MS" panose="020B0603020202020204" pitchFamily="34" charset="0"/>
                  <a:ea typeface="Trebuchet MS" panose="020B0603020202020204" pitchFamily="34" charset="0"/>
                  <a:cs typeface="Trebuchet MS" panose="020B0603020202020204" pitchFamily="34" charset="0"/>
                </a:rPr>
                <a:t>Infobright</a:t>
              </a:r>
              <a:endParaRPr lang="en-US" sz="1600">
                <a:latin typeface="Trebuchet MS" panose="020B0603020202020204" pitchFamily="34" charset="0"/>
                <a:ea typeface="Trebuchet MS" panose="020B0603020202020204" pitchFamily="34" charset="0"/>
                <a:cs typeface="Trebuchet MS" panose="020B0603020202020204" pitchFamily="34" charset="0"/>
              </a:endParaRPr>
            </a:p>
          </p:txBody>
        </p:sp>
        <p:sp>
          <p:nvSpPr>
            <p:cNvPr id="28" name="TextBox 27"/>
            <p:cNvSpPr txBox="1"/>
            <p:nvPr/>
          </p:nvSpPr>
          <p:spPr>
            <a:xfrm>
              <a:off x="1827186" y="4769616"/>
              <a:ext cx="2602002" cy="1582658"/>
            </a:xfrm>
            <a:prstGeom prst="rect">
              <a:avLst/>
            </a:prstGeom>
            <a:solidFill>
              <a:schemeClr val="accent5">
                <a:lumMod val="60000"/>
                <a:lumOff val="40000"/>
              </a:schemeClr>
            </a:solidFill>
          </p:spPr>
          <p:txBody>
            <a:bodyPr>
              <a:spAutoFit/>
            </a:bodyPr>
            <a:lstStyle/>
            <a:p>
              <a:pPr>
                <a:buClr>
                  <a:schemeClr val="accent1"/>
                </a:buClr>
                <a:defRPr/>
              </a:pPr>
              <a:r>
                <a:rPr lang="en-US" sz="2000" b="1" dirty="0">
                  <a:solidFill>
                    <a:srgbClr val="C00000"/>
                  </a:solidFill>
                  <a:latin typeface="Trebuchet MS"/>
                  <a:cs typeface="Trebuchet MS"/>
                </a:rPr>
                <a:t>Social Commerce</a:t>
              </a:r>
            </a:p>
            <a:p>
              <a:pPr>
                <a:buClr>
                  <a:schemeClr val="accent1"/>
                </a:buClr>
                <a:defRPr/>
              </a:pPr>
              <a:r>
                <a:rPr lang="en-US" sz="1800" b="1" dirty="0">
                  <a:solidFill>
                    <a:srgbClr val="7030A0"/>
                  </a:solidFill>
                  <a:latin typeface="Trebuchet MS"/>
                  <a:cs typeface="Trebuchet MS"/>
                </a:rPr>
                <a:t>Better campaign performance through monitoring social media, page clicks and email marketing data </a:t>
              </a:r>
              <a:r>
                <a:rPr lang="en-US" sz="1800" dirty="0">
                  <a:latin typeface="Trebuchet MS"/>
                  <a:cs typeface="Trebuchet MS"/>
                </a:rPr>
                <a:t>stored in </a:t>
              </a:r>
              <a:r>
                <a:rPr lang="en-US" sz="1800" b="1" dirty="0">
                  <a:latin typeface="Trebuchet MS"/>
                  <a:cs typeface="Trebuchet MS"/>
                </a:rPr>
                <a:t>HP Vertica</a:t>
              </a:r>
              <a:endParaRPr lang="en-US" sz="1800" dirty="0">
                <a:latin typeface="Trebuchet MS"/>
                <a:cs typeface="Trebuchet MS"/>
              </a:endParaRPr>
            </a:p>
          </p:txBody>
        </p:sp>
        <p:pic>
          <p:nvPicPr>
            <p:cNvPr id="32778" name="Picture 4" descr="traviangame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878" y="3505627"/>
              <a:ext cx="1313928" cy="55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4" descr="beachmint.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877" y="4967368"/>
              <a:ext cx="1463040" cy="109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5" descr="3CI Logo.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29652" y="2061294"/>
              <a:ext cx="1920240" cy="64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35" descr="traveltainment.jpe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95652" y="3505627"/>
              <a:ext cx="1491289" cy="64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6187175" y="3370930"/>
              <a:ext cx="2801221" cy="1559510"/>
            </a:xfrm>
            <a:prstGeom prst="rect">
              <a:avLst/>
            </a:prstGeom>
            <a:solidFill>
              <a:schemeClr val="accent6">
                <a:lumMod val="20000"/>
                <a:lumOff val="80000"/>
              </a:schemeClr>
            </a:solidFill>
          </p:spPr>
          <p:txBody>
            <a:bodyPr>
              <a:spAutoFit/>
            </a:bodyPr>
            <a:lstStyle/>
            <a:p>
              <a:pPr>
                <a:buClr>
                  <a:schemeClr val="accent1"/>
                </a:buClr>
                <a:defRPr/>
              </a:pPr>
              <a:r>
                <a:rPr lang="en-US" sz="1800" b="1" dirty="0">
                  <a:solidFill>
                    <a:srgbClr val="C00000"/>
                  </a:solidFill>
                  <a:latin typeface="Trebuchet MS"/>
                  <a:cs typeface="Trebuchet MS"/>
                </a:rPr>
                <a:t>Travel &amp; Entertainment</a:t>
              </a:r>
            </a:p>
            <a:p>
              <a:pPr>
                <a:buClr>
                  <a:schemeClr val="accent1"/>
                </a:buClr>
                <a:defRPr/>
              </a:pPr>
              <a:r>
                <a:rPr lang="en-US" sz="1800" b="1" dirty="0">
                  <a:solidFill>
                    <a:srgbClr val="7030A0"/>
                  </a:solidFill>
                  <a:latin typeface="Trebuchet MS"/>
                  <a:cs typeface="Trebuchet MS"/>
                </a:rPr>
                <a:t>Helping thousands of travel partners like expedia.co.uk and thomascook.fr improve promotional targeting </a:t>
              </a:r>
              <a:r>
                <a:rPr lang="en-US" sz="1800" dirty="0">
                  <a:latin typeface="Trebuchet MS"/>
                  <a:cs typeface="Trebuchet MS"/>
                </a:rPr>
                <a:t>using </a:t>
              </a:r>
              <a:r>
                <a:rPr lang="en-US" sz="1800" b="1" dirty="0">
                  <a:latin typeface="Trebuchet MS"/>
                  <a:cs typeface="Trebuchet MS"/>
                </a:rPr>
                <a:t>Hbase</a:t>
              </a:r>
              <a:r>
                <a:rPr lang="en-US" sz="1800" dirty="0">
                  <a:latin typeface="Trebuchet MS"/>
                  <a:cs typeface="Trebuchet MS"/>
                </a:rPr>
                <a:t> and </a:t>
              </a:r>
              <a:r>
                <a:rPr lang="en-US" sz="1800" b="1" dirty="0">
                  <a:latin typeface="Trebuchet MS"/>
                  <a:cs typeface="Trebuchet MS"/>
                </a:rPr>
                <a:t>Hadoop</a:t>
              </a:r>
            </a:p>
          </p:txBody>
        </p:sp>
        <p:sp>
          <p:nvSpPr>
            <p:cNvPr id="43" name="TextBox 42"/>
            <p:cNvSpPr txBox="1"/>
            <p:nvPr/>
          </p:nvSpPr>
          <p:spPr>
            <a:xfrm>
              <a:off x="6349896" y="1788271"/>
              <a:ext cx="2554860" cy="1559510"/>
            </a:xfrm>
            <a:prstGeom prst="rect">
              <a:avLst/>
            </a:prstGeom>
            <a:solidFill>
              <a:schemeClr val="bg2">
                <a:lumMod val="20000"/>
                <a:lumOff val="80000"/>
              </a:schemeClr>
            </a:solidFill>
          </p:spPr>
          <p:txBody>
            <a:bodyPr>
              <a:spAutoFit/>
            </a:bodyPr>
            <a:lstStyle/>
            <a:p>
              <a:pPr>
                <a:buClr>
                  <a:schemeClr val="accent1"/>
                </a:buClr>
                <a:defRPr/>
              </a:pPr>
              <a:r>
                <a:rPr lang="en-US" sz="1800" b="1" dirty="0">
                  <a:solidFill>
                    <a:srgbClr val="C00000"/>
                  </a:solidFill>
                  <a:latin typeface="Trebuchet MS"/>
                  <a:cs typeface="Trebuchet MS"/>
                </a:rPr>
                <a:t>Mobile &amp; Digital Media</a:t>
              </a:r>
            </a:p>
            <a:p>
              <a:pPr>
                <a:buClr>
                  <a:schemeClr val="accent1"/>
                </a:buClr>
                <a:defRPr/>
              </a:pPr>
              <a:r>
                <a:rPr lang="en-US" sz="1800" dirty="0">
                  <a:solidFill>
                    <a:srgbClr val="000000"/>
                  </a:solidFill>
                  <a:latin typeface="Trebuchet MS"/>
                  <a:cs typeface="Trebuchet MS"/>
                </a:rPr>
                <a:t>Embedded Pentaho to </a:t>
              </a:r>
              <a:r>
                <a:rPr lang="en-US" sz="1800" b="1" dirty="0">
                  <a:solidFill>
                    <a:srgbClr val="7030A0"/>
                  </a:solidFill>
                  <a:latin typeface="Trebuchet MS"/>
                  <a:cs typeface="Trebuchet MS"/>
                </a:rPr>
                <a:t>measure massive volumes of mobile and event data generated from mobile devices </a:t>
              </a:r>
              <a:r>
                <a:rPr lang="en-US" sz="1800" dirty="0">
                  <a:solidFill>
                    <a:srgbClr val="000000"/>
                  </a:solidFill>
                  <a:latin typeface="Trebuchet MS"/>
                  <a:cs typeface="Trebuchet MS"/>
                </a:rPr>
                <a:t>stored in </a:t>
              </a:r>
              <a:r>
                <a:rPr lang="en-US" sz="1800" b="1" dirty="0" err="1">
                  <a:solidFill>
                    <a:srgbClr val="000000"/>
                  </a:solidFill>
                  <a:latin typeface="Trebuchet MS"/>
                  <a:cs typeface="Trebuchet MS"/>
                </a:rPr>
                <a:t>MongoDB</a:t>
              </a:r>
              <a:endParaRPr lang="en-US" sz="1800" b="1" dirty="0">
                <a:solidFill>
                  <a:srgbClr val="000000"/>
                </a:solidFill>
                <a:latin typeface="Trebuchet MS"/>
                <a:cs typeface="Trebuchet MS"/>
              </a:endParaRPr>
            </a:p>
          </p:txBody>
        </p:sp>
        <p:cxnSp>
          <p:nvCxnSpPr>
            <p:cNvPr id="49" name="Straight Connector 48"/>
            <p:cNvCxnSpPr/>
            <p:nvPr/>
          </p:nvCxnSpPr>
          <p:spPr>
            <a:xfrm>
              <a:off x="4281676" y="1971026"/>
              <a:ext cx="0" cy="4024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a:off x="4442875" y="-715111"/>
              <a:ext cx="0" cy="8047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4442875" y="694540"/>
              <a:ext cx="0" cy="804780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Title 1"/>
          <p:cNvSpPr>
            <a:spLocks noGrp="1"/>
          </p:cNvSpPr>
          <p:nvPr>
            <p:ph type="title"/>
          </p:nvPr>
        </p:nvSpPr>
        <p:spPr>
          <a:xfrm>
            <a:off x="1404937" y="0"/>
            <a:ext cx="9056688" cy="990600"/>
          </a:xfrm>
        </p:spPr>
        <p:txBody>
          <a:bodyPr>
            <a:noAutofit/>
          </a:bodyPr>
          <a:lstStyle/>
          <a:p>
            <a:pPr>
              <a:defRPr/>
            </a:pPr>
            <a:r>
              <a:rPr lang="en-US" sz="3600" dirty="0"/>
              <a:t>Innovative Organizations Unlock Value from Big Data Stores</a:t>
            </a:r>
          </a:p>
        </p:txBody>
      </p:sp>
    </p:spTree>
    <p:extLst>
      <p:ext uri="{BB962C8B-B14F-4D97-AF65-F5344CB8AC3E}">
        <p14:creationId xmlns:p14="http://schemas.microsoft.com/office/powerpoint/2010/main" val="3248572907"/>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Characteristics of Big Data - 5V’s of Big Data</a:t>
            </a:r>
            <a:endParaRPr lang="en-US" dirty="0"/>
          </a:p>
        </p:txBody>
      </p:sp>
      <p:pic>
        <p:nvPicPr>
          <p:cNvPr id="2355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19200"/>
            <a:ext cx="11953875" cy="5580063"/>
          </a:xfrm>
        </p:spPr>
      </p:pic>
    </p:spTree>
    <p:extLst>
      <p:ext uri="{BB962C8B-B14F-4D97-AF65-F5344CB8AC3E}">
        <p14:creationId xmlns:p14="http://schemas.microsoft.com/office/powerpoint/2010/main" val="25220216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1"/>
          </p:nvPr>
        </p:nvSpPr>
        <p:spPr>
          <a:xfrm>
            <a:off x="8713241" y="6358275"/>
            <a:ext cx="2088232" cy="383560"/>
          </a:xfrm>
          <a:noFill/>
        </p:spPr>
        <p:txBody>
          <a:bodyPr/>
          <a:lstStyle/>
          <a:p>
            <a:fld id="{384309F9-3D53-46B1-B773-FE93B1E16E07}" type="slidenum">
              <a:rPr lang="en-AU" altLang="en-US" smtClean="0"/>
              <a:pPr/>
              <a:t>29</a:t>
            </a:fld>
            <a:endParaRPr lang="en-AU"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019" y="908721"/>
            <a:ext cx="9097645" cy="5325219"/>
          </a:xfrm>
          <a:prstGeom prst="rect">
            <a:avLst/>
          </a:prstGeom>
        </p:spPr>
      </p:pic>
      <p:sp>
        <p:nvSpPr>
          <p:cNvPr id="7" name="TextBox 6"/>
          <p:cNvSpPr txBox="1"/>
          <p:nvPr/>
        </p:nvSpPr>
        <p:spPr>
          <a:xfrm>
            <a:off x="1728465" y="155531"/>
            <a:ext cx="8568952" cy="584775"/>
          </a:xfrm>
          <a:prstGeom prst="rect">
            <a:avLst/>
          </a:prstGeom>
          <a:noFill/>
        </p:spPr>
        <p:txBody>
          <a:bodyPr wrap="square" rtlCol="0">
            <a:spAutoFit/>
          </a:bodyPr>
          <a:lstStyle/>
          <a:p>
            <a:pPr algn="ctr"/>
            <a:r>
              <a:rPr lang="en-US" sz="3200" b="1" dirty="0">
                <a:cs typeface="Times New Roman" pitchFamily="18" charset="0"/>
              </a:rPr>
              <a:t>What Matters when dealing with data?</a:t>
            </a:r>
            <a:endParaRPr lang="en-IN" sz="3200" b="1" dirty="0">
              <a:cs typeface="Times New Roman" pitchFamily="18" charset="0"/>
            </a:endParaRPr>
          </a:p>
        </p:txBody>
      </p:sp>
      <p:sp>
        <p:nvSpPr>
          <p:cNvPr id="8" name="TextBox 7"/>
          <p:cNvSpPr txBox="1"/>
          <p:nvPr/>
        </p:nvSpPr>
        <p:spPr>
          <a:xfrm>
            <a:off x="3672681" y="6358275"/>
            <a:ext cx="5822300" cy="338554"/>
          </a:xfrm>
          <a:prstGeom prst="rect">
            <a:avLst/>
          </a:prstGeom>
          <a:noFill/>
        </p:spPr>
        <p:txBody>
          <a:bodyPr wrap="none" rtlCol="0">
            <a:spAutoFit/>
          </a:bodyPr>
          <a:lstStyle/>
          <a:p>
            <a:r>
              <a:rPr lang="en-IN" sz="1600" dirty="0">
                <a:cs typeface="Times New Roman" pitchFamily="18" charset="0"/>
              </a:rPr>
              <a:t>J. </a:t>
            </a:r>
            <a:r>
              <a:rPr lang="en-IN" sz="1600" dirty="0" err="1">
                <a:cs typeface="Times New Roman" pitchFamily="18" charset="0"/>
              </a:rPr>
              <a:t>Leskovec</a:t>
            </a:r>
            <a:r>
              <a:rPr lang="en-IN" sz="1600" dirty="0">
                <a:cs typeface="Times New Roman" pitchFamily="18" charset="0"/>
              </a:rPr>
              <a:t>, A. </a:t>
            </a:r>
            <a:r>
              <a:rPr lang="en-IN" sz="1600" dirty="0" err="1">
                <a:cs typeface="Times New Roman" pitchFamily="18" charset="0"/>
              </a:rPr>
              <a:t>Rajaraman</a:t>
            </a:r>
            <a:r>
              <a:rPr lang="en-IN" sz="1600" dirty="0">
                <a:cs typeface="Times New Roman" pitchFamily="18" charset="0"/>
              </a:rPr>
              <a:t>, J. Ullman “Mining of massive datasets”.</a:t>
            </a:r>
          </a:p>
        </p:txBody>
      </p:sp>
    </p:spTree>
    <p:extLst>
      <p:ext uri="{BB962C8B-B14F-4D97-AF65-F5344CB8AC3E}">
        <p14:creationId xmlns:p14="http://schemas.microsoft.com/office/powerpoint/2010/main" val="2138524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Introduction</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72571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404937" y="2130427"/>
            <a:ext cx="9144000" cy="1470025"/>
          </a:xfrm>
          <a:solidFill>
            <a:schemeClr val="bg1"/>
          </a:solidFill>
        </p:spPr>
        <p:txBody>
          <a:bodyPr/>
          <a:lstStyle/>
          <a:p>
            <a:r>
              <a:rPr lang="en-IN" b="1" dirty="0" smtClean="0"/>
              <a:t>Big Data and Analytics</a:t>
            </a:r>
            <a:endParaRPr lang="en-IN" b="1" dirty="0"/>
          </a:p>
        </p:txBody>
      </p:sp>
      <p:sp>
        <p:nvSpPr>
          <p:cNvPr id="4" name="Slide Number Placeholder 3"/>
          <p:cNvSpPr>
            <a:spLocks noGrp="1"/>
          </p:cNvSpPr>
          <p:nvPr>
            <p:ph type="sldNum" sz="quarter" idx="12"/>
          </p:nvPr>
        </p:nvSpPr>
        <p:spPr/>
        <p:txBody>
          <a:bodyPr/>
          <a:lstStyle/>
          <a:p>
            <a:pPr>
              <a:defRPr/>
            </a:pPr>
            <a:fld id="{10C9479E-DBDF-408A-90D2-9788F4DEF766}" type="slidenum">
              <a:rPr lang="en-US" smtClean="0"/>
              <a:pPr>
                <a:defRPr/>
              </a:pPr>
              <a:t>30</a:t>
            </a:fld>
            <a:r>
              <a:rPr lang="en-US" smtClean="0"/>
              <a:t>/12</a:t>
            </a:r>
            <a:endParaRPr lang="en-US"/>
          </a:p>
        </p:txBody>
      </p:sp>
    </p:spTree>
    <p:extLst>
      <p:ext uri="{BB962C8B-B14F-4D97-AF65-F5344CB8AC3E}">
        <p14:creationId xmlns:p14="http://schemas.microsoft.com/office/powerpoint/2010/main" val="4073864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609600"/>
          </a:xfrm>
        </p:spPr>
        <p:txBody>
          <a:bodyPr/>
          <a:lstStyle/>
          <a:p>
            <a:pPr>
              <a:defRPr/>
            </a:pPr>
            <a:r>
              <a:rPr lang="en-IN" dirty="0" smtClean="0"/>
              <a:t>Analytics Lifecycle</a:t>
            </a:r>
            <a:endParaRPr lang="en-IN" dirty="0"/>
          </a:p>
        </p:txBody>
      </p:sp>
      <p:sp>
        <p:nvSpPr>
          <p:cNvPr id="28675" name="Content Placeholder 2"/>
          <p:cNvSpPr>
            <a:spLocks noGrp="1"/>
          </p:cNvSpPr>
          <p:nvPr>
            <p:ph idx="1"/>
          </p:nvPr>
        </p:nvSpPr>
        <p:spPr>
          <a:xfrm>
            <a:off x="0" y="685800"/>
            <a:ext cx="5595938" cy="3184525"/>
          </a:xfrm>
          <a:solidFill>
            <a:srgbClr val="FFFFCC"/>
          </a:solidFill>
          <a:ln w="38100">
            <a:solidFill>
              <a:srgbClr val="C00000"/>
            </a:solidFill>
            <a:miter lim="800000"/>
            <a:headEnd/>
            <a:tailEnd/>
          </a:ln>
        </p:spPr>
        <p:txBody>
          <a:bodyPr/>
          <a:lstStyle/>
          <a:p>
            <a:r>
              <a:rPr lang="en-IN" altLang="en-US" b="1" dirty="0" smtClean="0"/>
              <a:t>Business Understanding</a:t>
            </a:r>
          </a:p>
          <a:p>
            <a:pPr marL="450850" lvl="1" indent="-268288"/>
            <a:r>
              <a:rPr lang="en-IN" altLang="en-US" sz="2300" dirty="0" smtClean="0"/>
              <a:t>Gathering problem information</a:t>
            </a:r>
          </a:p>
          <a:p>
            <a:pPr marL="450850" lvl="1" indent="-268288"/>
            <a:r>
              <a:rPr lang="en-IN" altLang="en-US" sz="2300" dirty="0" smtClean="0"/>
              <a:t>Defining the goal to solve the problem</a:t>
            </a:r>
          </a:p>
          <a:p>
            <a:pPr marL="450850" lvl="1" indent="-268288"/>
            <a:r>
              <a:rPr lang="en-IN" altLang="en-US" sz="2300" dirty="0" smtClean="0"/>
              <a:t>Defining expected output</a:t>
            </a:r>
          </a:p>
          <a:p>
            <a:pPr marL="450850" lvl="1" indent="-268288"/>
            <a:r>
              <a:rPr lang="en-IN" altLang="en-US" sz="2300" dirty="0" smtClean="0"/>
              <a:t>Defining hypothesis</a:t>
            </a:r>
          </a:p>
          <a:p>
            <a:pPr marL="450850" lvl="1" indent="-268288"/>
            <a:r>
              <a:rPr lang="en-IN" altLang="en-US" sz="2300" dirty="0" smtClean="0"/>
              <a:t>Defining analysis methodology</a:t>
            </a:r>
          </a:p>
          <a:p>
            <a:pPr marL="450850" lvl="1" indent="-268288"/>
            <a:r>
              <a:rPr lang="en-IN" altLang="en-US" sz="2300" dirty="0" smtClean="0"/>
              <a:t>Measuring the business value</a:t>
            </a:r>
          </a:p>
        </p:txBody>
      </p:sp>
      <p:sp>
        <p:nvSpPr>
          <p:cNvPr id="2867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BBD6C60-1CF6-4609-B5B0-8E3534ACDE2E}" type="slidenum">
              <a:rPr lang="en-AU" altLang="en-US" sz="1400"/>
              <a:pPr/>
              <a:t>31</a:t>
            </a:fld>
            <a:endParaRPr lang="en-AU" altLang="en-US" sz="1400"/>
          </a:p>
        </p:txBody>
      </p:sp>
      <p:sp>
        <p:nvSpPr>
          <p:cNvPr id="28677" name="Content Placeholder 2"/>
          <p:cNvSpPr txBox="1">
            <a:spLocks/>
          </p:cNvSpPr>
          <p:nvPr/>
        </p:nvSpPr>
        <p:spPr bwMode="auto">
          <a:xfrm>
            <a:off x="6575425" y="685800"/>
            <a:ext cx="5443538" cy="2971800"/>
          </a:xfrm>
          <a:prstGeom prst="rect">
            <a:avLst/>
          </a:prstGeom>
          <a:solidFill>
            <a:srgbClr val="FFFFCC"/>
          </a:solidFill>
          <a:ln w="38100">
            <a:solidFill>
              <a:srgbClr val="C00000"/>
            </a:solidFill>
            <a:miter lim="800000"/>
            <a:headEnd/>
            <a:tailEnd/>
          </a:ln>
        </p:spPr>
        <p:txBody>
          <a:bodyPr/>
          <a:lstStyle>
            <a:lvl1pPr marL="342900" indent="-342900">
              <a:defRPr sz="2400">
                <a:solidFill>
                  <a:schemeClr val="tx1"/>
                </a:solidFill>
                <a:latin typeface="Times New Roman" panose="02020603050405020304" pitchFamily="18" charset="0"/>
              </a:defRPr>
            </a:lvl1pPr>
            <a:lvl2pPr marL="266700" indent="-2667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660066"/>
              </a:buClr>
              <a:buFont typeface="Wingdings 2" panose="05020102010507070707" pitchFamily="18" charset="2"/>
              <a:buChar char="²"/>
            </a:pPr>
            <a:r>
              <a:rPr lang="en-IN" altLang="en-US" sz="3200" b="1" dirty="0"/>
              <a:t>Data Understanding</a:t>
            </a:r>
          </a:p>
          <a:p>
            <a:pPr lvl="1">
              <a:spcBef>
                <a:spcPct val="20000"/>
              </a:spcBef>
              <a:buClr>
                <a:srgbClr val="660066"/>
              </a:buClr>
              <a:buFont typeface="ZapfDingbats"/>
              <a:buChar char="v"/>
            </a:pPr>
            <a:r>
              <a:rPr lang="en-IN" altLang="en-US" sz="2300" b="1" dirty="0">
                <a:solidFill>
                  <a:srgbClr val="990033"/>
                </a:solidFill>
              </a:rPr>
              <a:t>Define variables to support hypothesis</a:t>
            </a:r>
          </a:p>
          <a:p>
            <a:pPr lvl="1">
              <a:spcBef>
                <a:spcPct val="20000"/>
              </a:spcBef>
              <a:buClr>
                <a:srgbClr val="660066"/>
              </a:buClr>
              <a:buFont typeface="ZapfDingbats"/>
              <a:buChar char="v"/>
            </a:pPr>
            <a:r>
              <a:rPr lang="en-IN" altLang="en-US" sz="2300" b="1" dirty="0">
                <a:solidFill>
                  <a:srgbClr val="990033"/>
                </a:solidFill>
              </a:rPr>
              <a:t>Cleaning &amp; transforming the data</a:t>
            </a:r>
          </a:p>
          <a:p>
            <a:pPr lvl="1">
              <a:spcBef>
                <a:spcPct val="20000"/>
              </a:spcBef>
              <a:buClr>
                <a:srgbClr val="660066"/>
              </a:buClr>
              <a:buFont typeface="ZapfDingbats"/>
              <a:buChar char="v"/>
            </a:pPr>
            <a:r>
              <a:rPr lang="en-IN" altLang="en-US" sz="2300" b="1" dirty="0">
                <a:solidFill>
                  <a:srgbClr val="990033"/>
                </a:solidFill>
              </a:rPr>
              <a:t>Create longitudinal data/trend data</a:t>
            </a:r>
          </a:p>
          <a:p>
            <a:pPr lvl="1">
              <a:spcBef>
                <a:spcPct val="20000"/>
              </a:spcBef>
              <a:buClr>
                <a:srgbClr val="660066"/>
              </a:buClr>
              <a:buFont typeface="ZapfDingbats"/>
              <a:buChar char="v"/>
            </a:pPr>
            <a:r>
              <a:rPr lang="en-IN" altLang="en-US" sz="2300" b="1" dirty="0">
                <a:solidFill>
                  <a:srgbClr val="990033"/>
                </a:solidFill>
              </a:rPr>
              <a:t>Ingesting additional data if needed</a:t>
            </a:r>
          </a:p>
          <a:p>
            <a:pPr lvl="1">
              <a:spcBef>
                <a:spcPct val="20000"/>
              </a:spcBef>
              <a:buClr>
                <a:srgbClr val="660066"/>
              </a:buClr>
              <a:buFont typeface="ZapfDingbats"/>
              <a:buChar char="v"/>
            </a:pPr>
            <a:r>
              <a:rPr lang="en-IN" altLang="en-US" sz="2300" b="1" dirty="0">
                <a:solidFill>
                  <a:srgbClr val="990033"/>
                </a:solidFill>
              </a:rPr>
              <a:t>Build analytical data mart</a:t>
            </a:r>
          </a:p>
        </p:txBody>
      </p:sp>
      <p:sp>
        <p:nvSpPr>
          <p:cNvPr id="28678" name="Content Placeholder 2"/>
          <p:cNvSpPr txBox="1">
            <a:spLocks/>
          </p:cNvSpPr>
          <p:nvPr/>
        </p:nvSpPr>
        <p:spPr bwMode="auto">
          <a:xfrm>
            <a:off x="-9525" y="3794125"/>
            <a:ext cx="8958263" cy="3063875"/>
          </a:xfrm>
          <a:prstGeom prst="rect">
            <a:avLst/>
          </a:prstGeom>
          <a:solidFill>
            <a:srgbClr val="FFFFCC"/>
          </a:solidFill>
          <a:ln w="57150">
            <a:solidFill>
              <a:srgbClr val="C00000"/>
            </a:solidFill>
            <a:miter lim="800000"/>
            <a:headEnd/>
            <a:tailEnd/>
          </a:ln>
        </p:spPr>
        <p:txBody>
          <a:bodyPr/>
          <a:lstStyle>
            <a:lvl1pPr marL="342900" indent="-342900">
              <a:defRPr sz="2400">
                <a:solidFill>
                  <a:schemeClr val="tx1"/>
                </a:solidFill>
                <a:latin typeface="Times New Roman" panose="02020603050405020304" pitchFamily="18" charset="0"/>
              </a:defRPr>
            </a:lvl1pPr>
            <a:lvl2pPr marL="450850" indent="-268288">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660066"/>
              </a:buClr>
              <a:buFont typeface="Wingdings 2" panose="05020102010507070707" pitchFamily="18" charset="2"/>
              <a:buChar char="²"/>
            </a:pPr>
            <a:r>
              <a:rPr lang="en-IN" altLang="en-US" sz="3200" b="1"/>
              <a:t>Data Mining &amp; Modelling</a:t>
            </a:r>
          </a:p>
          <a:p>
            <a:pPr lvl="1">
              <a:spcBef>
                <a:spcPct val="20000"/>
              </a:spcBef>
              <a:buClr>
                <a:srgbClr val="660066"/>
              </a:buClr>
              <a:buFont typeface="ZapfDingbats"/>
              <a:buChar char="v"/>
            </a:pPr>
            <a:r>
              <a:rPr lang="en-IN" altLang="en-US" sz="2300" b="1">
                <a:solidFill>
                  <a:srgbClr val="990033"/>
                </a:solidFill>
              </a:rPr>
              <a:t>Defining target variable</a:t>
            </a:r>
          </a:p>
          <a:p>
            <a:pPr lvl="1">
              <a:spcBef>
                <a:spcPct val="20000"/>
              </a:spcBef>
              <a:buClr>
                <a:srgbClr val="660066"/>
              </a:buClr>
              <a:buFont typeface="ZapfDingbats"/>
              <a:buChar char="v"/>
            </a:pPr>
            <a:r>
              <a:rPr lang="en-IN" altLang="en-US" sz="2300" b="1">
                <a:solidFill>
                  <a:srgbClr val="990033"/>
                </a:solidFill>
              </a:rPr>
              <a:t>Splitting data for training and validating the model</a:t>
            </a:r>
          </a:p>
          <a:p>
            <a:pPr lvl="1">
              <a:spcBef>
                <a:spcPct val="20000"/>
              </a:spcBef>
              <a:buClr>
                <a:srgbClr val="660066"/>
              </a:buClr>
              <a:buFont typeface="ZapfDingbats"/>
              <a:buChar char="v"/>
            </a:pPr>
            <a:r>
              <a:rPr lang="en-IN" altLang="en-US" sz="2300" b="1">
                <a:solidFill>
                  <a:srgbClr val="990033"/>
                </a:solidFill>
              </a:rPr>
              <a:t>Defining analysis time frame for training and validation</a:t>
            </a:r>
          </a:p>
          <a:p>
            <a:pPr lvl="1">
              <a:spcBef>
                <a:spcPct val="20000"/>
              </a:spcBef>
              <a:buClr>
                <a:srgbClr val="660066"/>
              </a:buClr>
              <a:buFont typeface="ZapfDingbats"/>
              <a:buChar char="v"/>
            </a:pPr>
            <a:r>
              <a:rPr lang="en-IN" altLang="en-US" sz="2300" b="1">
                <a:solidFill>
                  <a:srgbClr val="990033"/>
                </a:solidFill>
              </a:rPr>
              <a:t>Correlation analysis and variable selection</a:t>
            </a:r>
          </a:p>
          <a:p>
            <a:pPr lvl="1">
              <a:spcBef>
                <a:spcPct val="20000"/>
              </a:spcBef>
              <a:buClr>
                <a:srgbClr val="660066"/>
              </a:buClr>
              <a:buFont typeface="ZapfDingbats"/>
              <a:buChar char="v"/>
            </a:pPr>
            <a:r>
              <a:rPr lang="en-IN" altLang="en-US" sz="2300" b="1">
                <a:solidFill>
                  <a:srgbClr val="990033"/>
                </a:solidFill>
              </a:rPr>
              <a:t>Selecting right analytic algorithm</a:t>
            </a:r>
          </a:p>
          <a:p>
            <a:pPr lvl="1">
              <a:spcBef>
                <a:spcPct val="20000"/>
              </a:spcBef>
              <a:buClr>
                <a:srgbClr val="660066"/>
              </a:buClr>
              <a:buFont typeface="ZapfDingbats"/>
              <a:buChar char="v"/>
            </a:pPr>
            <a:r>
              <a:rPr lang="en-IN" altLang="en-US" sz="2300" b="1">
                <a:solidFill>
                  <a:srgbClr val="990033"/>
                </a:solidFill>
              </a:rPr>
              <a:t>Do validation by measuring accuracy, sensitivity, &amp; model lift</a:t>
            </a:r>
          </a:p>
        </p:txBody>
      </p:sp>
      <p:sp>
        <p:nvSpPr>
          <p:cNvPr id="7" name="Right Arrow 6"/>
          <p:cNvSpPr/>
          <p:nvPr/>
        </p:nvSpPr>
        <p:spPr>
          <a:xfrm>
            <a:off x="5519738" y="2171700"/>
            <a:ext cx="1066800" cy="495300"/>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1" name="Left-Up Arrow 10"/>
          <p:cNvSpPr/>
          <p:nvPr/>
        </p:nvSpPr>
        <p:spPr>
          <a:xfrm>
            <a:off x="8872538" y="3657600"/>
            <a:ext cx="1600200" cy="1905000"/>
          </a:xfrm>
          <a:prstGeom prst="leftUpArrow">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extLst>
      <p:ext uri="{BB962C8B-B14F-4D97-AF65-F5344CB8AC3E}">
        <p14:creationId xmlns:p14="http://schemas.microsoft.com/office/powerpoint/2010/main" val="881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animBg="1"/>
      <p:bldP spid="28677" grpId="0" animBg="1"/>
      <p:bldP spid="28678" grpId="0" animBg="1"/>
      <p:bldP spid="7"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11953875" cy="1143000"/>
          </a:xfrm>
        </p:spPr>
        <p:txBody>
          <a:bodyPr/>
          <a:lstStyle/>
          <a:p>
            <a:pPr>
              <a:defRPr/>
            </a:pPr>
            <a:r>
              <a:rPr lang="en-IN" dirty="0" smtClean="0"/>
              <a:t>Definitions – Big Data Analytics</a:t>
            </a:r>
            <a:endParaRPr lang="en-IN" dirty="0"/>
          </a:p>
        </p:txBody>
      </p:sp>
      <p:sp>
        <p:nvSpPr>
          <p:cNvPr id="2970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EB3429B-1C1A-4F69-84E7-DC90FCD57547}" type="slidenum">
              <a:rPr lang="en-AU" altLang="en-US" sz="1400"/>
              <a:pPr/>
              <a:t>32</a:t>
            </a:fld>
            <a:endParaRPr lang="en-AU" altLang="en-US" sz="1400"/>
          </a:p>
        </p:txBody>
      </p:sp>
      <p:sp>
        <p:nvSpPr>
          <p:cNvPr id="5" name="Rounded Rectangular Callout 4"/>
          <p:cNvSpPr/>
          <p:nvPr/>
        </p:nvSpPr>
        <p:spPr>
          <a:xfrm>
            <a:off x="0" y="15875"/>
            <a:ext cx="6053138" cy="2514600"/>
          </a:xfrm>
          <a:prstGeom prst="wedgeRoundRectCallou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2800" b="1" u="sng" dirty="0">
                <a:solidFill>
                  <a:schemeClr val="tx1"/>
                </a:solidFill>
                <a:effectLst>
                  <a:outerShdw blurRad="38100" dist="38100" dir="2700000" algn="tl">
                    <a:srgbClr val="000000">
                      <a:alpha val="43137"/>
                    </a:srgbClr>
                  </a:outerShdw>
                </a:effectLst>
              </a:rPr>
              <a:t>BIG DATA  ANALYTICS</a:t>
            </a:r>
          </a:p>
          <a:p>
            <a:pPr eaLnBrk="1" hangingPunct="1">
              <a:defRPr/>
            </a:pPr>
            <a:r>
              <a:rPr lang="en-IN" b="1" dirty="0">
                <a:solidFill>
                  <a:srgbClr val="C00000"/>
                </a:solidFill>
              </a:rPr>
              <a:t>examining</a:t>
            </a:r>
            <a:r>
              <a:rPr lang="en-IN" dirty="0"/>
              <a:t> </a:t>
            </a:r>
            <a:r>
              <a:rPr lang="en-IN" b="1" dirty="0">
                <a:solidFill>
                  <a:srgbClr val="C00000"/>
                </a:solidFill>
              </a:rPr>
              <a:t>large and varied data sets</a:t>
            </a:r>
          </a:p>
          <a:p>
            <a:pPr eaLnBrk="1" hangingPunct="1">
              <a:defRPr/>
            </a:pPr>
            <a:r>
              <a:rPr lang="en-IN" b="1" dirty="0" err="1">
                <a:solidFill>
                  <a:srgbClr val="002060"/>
                </a:solidFill>
              </a:rPr>
              <a:t>analyzing</a:t>
            </a:r>
            <a:r>
              <a:rPr lang="en-IN" b="1" dirty="0">
                <a:solidFill>
                  <a:srgbClr val="002060"/>
                </a:solidFill>
              </a:rPr>
              <a:t> large volumes of data</a:t>
            </a:r>
          </a:p>
          <a:p>
            <a:pPr eaLnBrk="1" hangingPunct="1">
              <a:defRPr/>
            </a:pPr>
            <a:r>
              <a:rPr lang="en-IN" b="1" dirty="0">
                <a:solidFill>
                  <a:schemeClr val="tx1">
                    <a:lumMod val="65000"/>
                    <a:lumOff val="35000"/>
                  </a:schemeClr>
                </a:solidFill>
              </a:rPr>
              <a:t>from multiple and varied sources, including transactional data and other structured data.</a:t>
            </a:r>
            <a:endParaRPr lang="en-IN" dirty="0">
              <a:solidFill>
                <a:srgbClr val="002060"/>
              </a:solidFill>
            </a:endParaRPr>
          </a:p>
          <a:p>
            <a:pPr eaLnBrk="1" hangingPunct="1">
              <a:defRPr/>
            </a:pPr>
            <a:endParaRPr lang="en-IN" dirty="0">
              <a:solidFill>
                <a:srgbClr val="002060"/>
              </a:solidFill>
            </a:endParaRPr>
          </a:p>
        </p:txBody>
      </p:sp>
      <p:sp>
        <p:nvSpPr>
          <p:cNvPr id="7" name="Rounded Rectangular Callout 6"/>
          <p:cNvSpPr/>
          <p:nvPr/>
        </p:nvSpPr>
        <p:spPr>
          <a:xfrm>
            <a:off x="-79375" y="2286000"/>
            <a:ext cx="6967538" cy="2493963"/>
          </a:xfrm>
          <a:prstGeom prst="wedgeRoundRectCallou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2800" b="1" u="sng" dirty="0">
                <a:solidFill>
                  <a:schemeClr val="tx1"/>
                </a:solidFill>
                <a:effectLst>
                  <a:outerShdw blurRad="38100" dist="38100" dir="2700000" algn="tl">
                    <a:srgbClr val="000000">
                      <a:alpha val="43137"/>
                    </a:srgbClr>
                  </a:outerShdw>
                </a:effectLst>
              </a:rPr>
              <a:t>INSIGHT</a:t>
            </a:r>
          </a:p>
          <a:p>
            <a:pPr eaLnBrk="1" hangingPunct="1">
              <a:defRPr/>
            </a:pPr>
            <a:r>
              <a:rPr lang="en-IN" b="1" dirty="0">
                <a:solidFill>
                  <a:srgbClr val="C00000"/>
                </a:solidFill>
              </a:rPr>
              <a:t>uncover hidden patterns, unknown correlations, market trends, customer preferences</a:t>
            </a:r>
          </a:p>
          <a:p>
            <a:pPr eaLnBrk="1" hangingPunct="1">
              <a:defRPr/>
            </a:pPr>
            <a:r>
              <a:rPr lang="en-IN" b="1" dirty="0">
                <a:solidFill>
                  <a:srgbClr val="002060"/>
                </a:solidFill>
              </a:rPr>
              <a:t>uncover patterns and connections that might otherwise be invisible -</a:t>
            </a:r>
            <a:r>
              <a:rPr lang="en-IN" b="1" dirty="0">
                <a:solidFill>
                  <a:schemeClr val="accent5">
                    <a:lumMod val="50000"/>
                  </a:schemeClr>
                </a:solidFill>
              </a:rPr>
              <a:t> </a:t>
            </a:r>
            <a:r>
              <a:rPr lang="en-IN" b="1" dirty="0">
                <a:solidFill>
                  <a:srgbClr val="002060"/>
                </a:solidFill>
              </a:rPr>
              <a:t>provide valuable insights about the users who created it</a:t>
            </a:r>
            <a:endParaRPr lang="en-IN" dirty="0">
              <a:solidFill>
                <a:srgbClr val="002060"/>
              </a:solidFill>
            </a:endParaRPr>
          </a:p>
        </p:txBody>
      </p:sp>
      <p:sp>
        <p:nvSpPr>
          <p:cNvPr id="8" name="Rounded Rectangular Callout 7"/>
          <p:cNvSpPr/>
          <p:nvPr/>
        </p:nvSpPr>
        <p:spPr>
          <a:xfrm>
            <a:off x="6053138" y="-15874"/>
            <a:ext cx="5900737" cy="1993900"/>
          </a:xfrm>
          <a:prstGeom prst="wedgeRoundRectCallou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3200" b="1" u="sng" dirty="0">
                <a:solidFill>
                  <a:schemeClr val="tx1"/>
                </a:solidFill>
                <a:effectLst>
                  <a:outerShdw blurRad="38100" dist="38100" dir="2700000" algn="tl">
                    <a:srgbClr val="000000">
                      <a:alpha val="43137"/>
                    </a:srgbClr>
                  </a:outerShdw>
                </a:effectLst>
              </a:rPr>
              <a:t>Sources</a:t>
            </a:r>
          </a:p>
          <a:p>
            <a:pPr eaLnBrk="1" hangingPunct="1">
              <a:defRPr/>
            </a:pPr>
            <a:r>
              <a:rPr lang="en-IN" b="1" dirty="0">
                <a:solidFill>
                  <a:srgbClr val="C00000"/>
                </a:solidFill>
              </a:rPr>
              <a:t>gathered from a wide variety of sources, including social networks, videos, digital images, sensors, and sales transaction records.</a:t>
            </a:r>
            <a:endParaRPr lang="en-IN" dirty="0">
              <a:solidFill>
                <a:srgbClr val="C00000"/>
              </a:solidFill>
            </a:endParaRPr>
          </a:p>
        </p:txBody>
      </p:sp>
      <p:sp>
        <p:nvSpPr>
          <p:cNvPr id="9" name="Rounded Rectangular Callout 8"/>
          <p:cNvSpPr/>
          <p:nvPr/>
        </p:nvSpPr>
        <p:spPr>
          <a:xfrm>
            <a:off x="6586538" y="2116138"/>
            <a:ext cx="5486400" cy="2455862"/>
          </a:xfrm>
          <a:prstGeom prst="wedgeRoundRectCallou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IN" sz="2800" b="1" u="sng" dirty="0">
                <a:solidFill>
                  <a:schemeClr val="tx1"/>
                </a:solidFill>
                <a:effectLst>
                  <a:outerShdw blurRad="38100" dist="38100" dir="2700000" algn="tl">
                    <a:srgbClr val="000000">
                      <a:alpha val="43137"/>
                    </a:srgbClr>
                  </a:outerShdw>
                </a:effectLst>
              </a:rPr>
              <a:t>BUSINESS PERSPECTIVE</a:t>
            </a:r>
          </a:p>
          <a:p>
            <a:pPr eaLnBrk="1" hangingPunct="1">
              <a:defRPr/>
            </a:pPr>
            <a:r>
              <a:rPr lang="en-IN" b="1" dirty="0">
                <a:solidFill>
                  <a:srgbClr val="C00000"/>
                </a:solidFill>
              </a:rPr>
              <a:t>effective marketing campaigns, the discovery of new revenue opportunities, improved customer service delivery, more efficient operations</a:t>
            </a:r>
            <a:endParaRPr lang="en-IN" dirty="0">
              <a:solidFill>
                <a:srgbClr val="C00000"/>
              </a:solidFill>
            </a:endParaRPr>
          </a:p>
        </p:txBody>
      </p:sp>
      <p:sp>
        <p:nvSpPr>
          <p:cNvPr id="10" name="Rounded Rectangular Callout 9"/>
          <p:cNvSpPr/>
          <p:nvPr/>
        </p:nvSpPr>
        <p:spPr>
          <a:xfrm>
            <a:off x="5748338" y="4572000"/>
            <a:ext cx="6329362" cy="2057400"/>
          </a:xfrm>
          <a:prstGeom prst="wedgeRoundRectCallou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2800" b="1" u="sng" dirty="0">
                <a:solidFill>
                  <a:schemeClr val="tx1"/>
                </a:solidFill>
                <a:effectLst>
                  <a:outerShdw blurRad="38100" dist="38100" dir="2700000" algn="tl">
                    <a:srgbClr val="000000">
                      <a:alpha val="43137"/>
                    </a:srgbClr>
                  </a:outerShdw>
                </a:effectLst>
              </a:rPr>
              <a:t>BDA-PROFESSIONALS</a:t>
            </a:r>
          </a:p>
          <a:p>
            <a:pPr eaLnBrk="1" hangingPunct="1">
              <a:defRPr/>
            </a:pPr>
            <a:r>
              <a:rPr lang="en-IN" b="1" dirty="0">
                <a:solidFill>
                  <a:srgbClr val="7030A0"/>
                </a:solidFill>
              </a:rPr>
              <a:t>analytics professionals, such as data scientists and predictive </a:t>
            </a:r>
            <a:r>
              <a:rPr lang="en-IN" b="1" dirty="0" err="1">
                <a:solidFill>
                  <a:srgbClr val="7030A0"/>
                </a:solidFill>
              </a:rPr>
              <a:t>modelers</a:t>
            </a:r>
            <a:r>
              <a:rPr lang="en-IN" b="1" dirty="0">
                <a:solidFill>
                  <a:srgbClr val="7030A0"/>
                </a:solidFill>
              </a:rPr>
              <a:t> -</a:t>
            </a:r>
            <a:r>
              <a:rPr lang="en-IN" dirty="0"/>
              <a:t> </a:t>
            </a:r>
            <a:r>
              <a:rPr lang="en-IN" b="1" dirty="0">
                <a:solidFill>
                  <a:srgbClr val="002060"/>
                </a:solidFill>
              </a:rPr>
              <a:t>ability to </a:t>
            </a:r>
            <a:r>
              <a:rPr lang="en-IN" b="1" dirty="0" err="1">
                <a:solidFill>
                  <a:schemeClr val="tx1">
                    <a:lumMod val="65000"/>
                    <a:lumOff val="35000"/>
                  </a:schemeClr>
                </a:solidFill>
              </a:rPr>
              <a:t>analyze</a:t>
            </a:r>
            <a:r>
              <a:rPr lang="en-IN" b="1" dirty="0">
                <a:solidFill>
                  <a:schemeClr val="tx1">
                    <a:lumMod val="65000"/>
                    <a:lumOff val="35000"/>
                  </a:schemeClr>
                </a:solidFill>
              </a:rPr>
              <a:t> Big Data</a:t>
            </a:r>
            <a:endParaRPr lang="en-IN" dirty="0">
              <a:solidFill>
                <a:srgbClr val="002060"/>
              </a:solidFill>
            </a:endParaRPr>
          </a:p>
        </p:txBody>
      </p:sp>
      <p:sp>
        <p:nvSpPr>
          <p:cNvPr id="11" name="Rounded Rectangular Callout 10"/>
          <p:cNvSpPr/>
          <p:nvPr/>
        </p:nvSpPr>
        <p:spPr>
          <a:xfrm>
            <a:off x="-34925" y="4795838"/>
            <a:ext cx="5783263" cy="1981200"/>
          </a:xfrm>
          <a:prstGeom prst="wedgeRoundRectCallout">
            <a:avLst>
              <a:gd name="adj1" fmla="val -19568"/>
              <a:gd name="adj2" fmla="val 62500"/>
              <a:gd name="adj3" fmla="val 16667"/>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3200" b="1" u="sng" dirty="0">
                <a:solidFill>
                  <a:schemeClr val="tx1"/>
                </a:solidFill>
                <a:effectLst>
                  <a:outerShdw blurRad="38100" dist="38100" dir="2700000" algn="tl">
                    <a:srgbClr val="000000">
                      <a:alpha val="43137"/>
                    </a:srgbClr>
                  </a:outerShdw>
                </a:effectLst>
              </a:rPr>
              <a:t>WHY</a:t>
            </a:r>
          </a:p>
          <a:p>
            <a:pPr eaLnBrk="1" hangingPunct="1">
              <a:defRPr/>
            </a:pPr>
            <a:r>
              <a:rPr lang="en-IN" b="1" dirty="0">
                <a:solidFill>
                  <a:srgbClr val="C00000"/>
                </a:solidFill>
              </a:rPr>
              <a:t>help organizations make more-informed business decisions- </a:t>
            </a:r>
          </a:p>
          <a:p>
            <a:pPr eaLnBrk="1" hangingPunct="1">
              <a:defRPr/>
            </a:pPr>
            <a:r>
              <a:rPr lang="en-IN" b="1" dirty="0">
                <a:solidFill>
                  <a:schemeClr val="bg2">
                    <a:lumMod val="75000"/>
                  </a:schemeClr>
                </a:solidFill>
              </a:rPr>
              <a:t>gain an edge over their rivals and make superior business decisions. </a:t>
            </a:r>
          </a:p>
        </p:txBody>
      </p:sp>
    </p:spTree>
    <p:extLst>
      <p:ext uri="{BB962C8B-B14F-4D97-AF65-F5344CB8AC3E}">
        <p14:creationId xmlns:p14="http://schemas.microsoft.com/office/powerpoint/2010/main" val="279258782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50"/>
          <p:cNvSpPr>
            <a:spLocks noChangeArrowheads="1"/>
          </p:cNvSpPr>
          <p:nvPr/>
        </p:nvSpPr>
        <p:spPr bwMode="auto">
          <a:xfrm>
            <a:off x="1641475" y="6224588"/>
            <a:ext cx="8632825" cy="195262"/>
          </a:xfrm>
          <a:prstGeom prst="rect">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sz="1600">
              <a:latin typeface="Arial" panose="020B0604020202020204" pitchFamily="34" charset="0"/>
              <a:ea typeface="MS PGothic" panose="020B0600070205080204" pitchFamily="34" charset="-128"/>
            </a:endParaRPr>
          </a:p>
        </p:txBody>
      </p:sp>
      <p:sp>
        <p:nvSpPr>
          <p:cNvPr id="41" name="Rounded Rectangle 40"/>
          <p:cNvSpPr/>
          <p:nvPr/>
        </p:nvSpPr>
        <p:spPr bwMode="auto">
          <a:xfrm>
            <a:off x="6153446" y="757642"/>
            <a:ext cx="3885009" cy="5662669"/>
          </a:xfrm>
          <a:prstGeom prst="roundRect">
            <a:avLst>
              <a:gd name="adj" fmla="val 3646"/>
            </a:avLst>
          </a:prstGeom>
          <a:gradFill>
            <a:gsLst>
              <a:gs pos="100000">
                <a:srgbClr val="B9DEF9"/>
              </a:gs>
              <a:gs pos="80000">
                <a:schemeClr val="accent3">
                  <a:shade val="93000"/>
                  <a:satMod val="130000"/>
                </a:schemeClr>
              </a:gs>
              <a:gs pos="100000">
                <a:schemeClr val="accent3">
                  <a:shade val="94000"/>
                  <a:satMod val="135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eaLnBrk="1" hangingPunct="1">
              <a:defRPr/>
            </a:pPr>
            <a:endParaRPr lang="en-US"/>
          </a:p>
        </p:txBody>
      </p:sp>
      <p:sp>
        <p:nvSpPr>
          <p:cNvPr id="30726" name="Text Box 29"/>
          <p:cNvSpPr txBox="1">
            <a:spLocks noChangeArrowheads="1"/>
          </p:cNvSpPr>
          <p:nvPr/>
        </p:nvSpPr>
        <p:spPr bwMode="auto">
          <a:xfrm>
            <a:off x="6003925" y="760413"/>
            <a:ext cx="41846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20000"/>
              </a:spcBef>
            </a:pPr>
            <a:r>
              <a:rPr lang="en-US" altLang="en-US" sz="2800" b="1">
                <a:solidFill>
                  <a:srgbClr val="006600"/>
                </a:solidFill>
                <a:latin typeface="Arial" panose="020B0604020202020204" pitchFamily="34" charset="0"/>
                <a:ea typeface="MS PGothic" panose="020B0600070205080204" pitchFamily="34" charset="-128"/>
              </a:rPr>
              <a:t>Big Data Analytics</a:t>
            </a:r>
            <a:br>
              <a:rPr lang="en-US" altLang="en-US" sz="2800" b="1">
                <a:solidFill>
                  <a:srgbClr val="006600"/>
                </a:solidFill>
                <a:latin typeface="Arial" panose="020B0604020202020204" pitchFamily="34" charset="0"/>
                <a:ea typeface="MS PGothic" panose="020B0600070205080204" pitchFamily="34" charset="-128"/>
              </a:rPr>
            </a:br>
            <a:r>
              <a:rPr lang="en-US" altLang="en-US" sz="1400" b="1">
                <a:solidFill>
                  <a:srgbClr val="006600"/>
                </a:solidFill>
                <a:latin typeface="Arial" panose="020B0604020202020204" pitchFamily="34" charset="0"/>
                <a:ea typeface="MS PGothic" panose="020B0600070205080204" pitchFamily="34" charset="-128"/>
              </a:rPr>
              <a:t>Iterative &amp; Exploratory</a:t>
            </a:r>
            <a:br>
              <a:rPr lang="en-US" altLang="en-US" sz="1400" b="1">
                <a:solidFill>
                  <a:srgbClr val="006600"/>
                </a:solidFill>
                <a:latin typeface="Arial" panose="020B0604020202020204" pitchFamily="34" charset="0"/>
                <a:ea typeface="MS PGothic" panose="020B0600070205080204" pitchFamily="34" charset="-128"/>
              </a:rPr>
            </a:br>
            <a:r>
              <a:rPr lang="en-US" altLang="en-US" sz="1400" b="1">
                <a:solidFill>
                  <a:srgbClr val="006600"/>
                </a:solidFill>
                <a:latin typeface="Arial" panose="020B0604020202020204" pitchFamily="34" charset="0"/>
                <a:ea typeface="MS PGothic" panose="020B0600070205080204" pitchFamily="34" charset="-128"/>
              </a:rPr>
              <a:t>Data is the structure</a:t>
            </a:r>
          </a:p>
        </p:txBody>
      </p:sp>
      <p:grpSp>
        <p:nvGrpSpPr>
          <p:cNvPr id="2" name="Group 6"/>
          <p:cNvGrpSpPr>
            <a:grpSpLocks/>
          </p:cNvGrpSpPr>
          <p:nvPr/>
        </p:nvGrpSpPr>
        <p:grpSpPr bwMode="auto">
          <a:xfrm>
            <a:off x="6677025" y="2125663"/>
            <a:ext cx="3286125" cy="4379912"/>
            <a:chOff x="5300664" y="2460977"/>
            <a:chExt cx="3352800" cy="4380112"/>
          </a:xfrm>
        </p:grpSpPr>
        <p:grpSp>
          <p:nvGrpSpPr>
            <p:cNvPr id="30900" name="Group 41"/>
            <p:cNvGrpSpPr>
              <a:grpSpLocks/>
            </p:cNvGrpSpPr>
            <p:nvPr/>
          </p:nvGrpSpPr>
          <p:grpSpPr bwMode="auto">
            <a:xfrm>
              <a:off x="5300664" y="2460977"/>
              <a:ext cx="1219200" cy="1219200"/>
              <a:chOff x="4953000" y="2165350"/>
              <a:chExt cx="1760537" cy="1377950"/>
            </a:xfrm>
          </p:grpSpPr>
          <p:pic>
            <p:nvPicPr>
              <p:cNvPr id="30905" name="Picture 6" descr="disc-w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65350"/>
                <a:ext cx="1760537"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6" name="Picture 15" descr="blog-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787" y="221773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7" name="Picture 21" descr="datam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725" y="2546350"/>
                <a:ext cx="5238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8" name="Picture 22" descr="Came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1612" y="2922587"/>
                <a:ext cx="409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9" name="Picture 23" descr="emai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5900" y="2209800"/>
                <a:ext cx="490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0" name="Picture 24" descr="We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812" y="2814637"/>
                <a:ext cx="6477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1" name="Picture 25" descr="datawarehouse_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0150" y="2574925"/>
                <a:ext cx="4953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901" name="Text Box 14"/>
            <p:cNvSpPr txBox="1">
              <a:spLocks noChangeArrowheads="1"/>
            </p:cNvSpPr>
            <p:nvPr/>
          </p:nvSpPr>
          <p:spPr bwMode="auto">
            <a:xfrm>
              <a:off x="6672264" y="2460977"/>
              <a:ext cx="1752600" cy="230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rgbClr val="000099"/>
                  </a:solidFill>
                  <a:latin typeface="Arial" panose="020B0604020202020204" pitchFamily="34" charset="0"/>
                  <a:ea typeface="MS PGothic" panose="020B0600070205080204" pitchFamily="34" charset="-128"/>
                </a:rPr>
                <a:t>IT Team</a:t>
              </a:r>
            </a:p>
            <a:p>
              <a:pPr algn="ctr" eaLnBrk="1" hangingPunct="1"/>
              <a:r>
                <a:rPr lang="en-US" altLang="en-US" b="1">
                  <a:solidFill>
                    <a:srgbClr val="000099"/>
                  </a:solidFill>
                  <a:latin typeface="Arial" panose="020B0604020202020204" pitchFamily="34" charset="0"/>
                  <a:ea typeface="MS PGothic" panose="020B0600070205080204" pitchFamily="34" charset="-128"/>
                </a:rPr>
                <a:t>Delivers Data</a:t>
              </a:r>
            </a:p>
            <a:p>
              <a:pPr algn="ctr" eaLnBrk="1" hangingPunct="1"/>
              <a:r>
                <a:rPr lang="en-US" altLang="en-US" b="1">
                  <a:solidFill>
                    <a:srgbClr val="000099"/>
                  </a:solidFill>
                  <a:latin typeface="Arial" panose="020B0604020202020204" pitchFamily="34" charset="0"/>
                  <a:ea typeface="MS PGothic" panose="020B0600070205080204" pitchFamily="34" charset="-128"/>
                </a:rPr>
                <a:t>On Flexible</a:t>
              </a:r>
            </a:p>
            <a:p>
              <a:pPr algn="ctr" eaLnBrk="1" hangingPunct="1"/>
              <a:r>
                <a:rPr lang="en-US" altLang="en-US" b="1">
                  <a:solidFill>
                    <a:srgbClr val="000099"/>
                  </a:solidFill>
                  <a:latin typeface="Arial" panose="020B0604020202020204" pitchFamily="34" charset="0"/>
                  <a:ea typeface="MS PGothic" panose="020B0600070205080204" pitchFamily="34" charset="-128"/>
                </a:rPr>
                <a:t>Platform</a:t>
              </a:r>
            </a:p>
          </p:txBody>
        </p:sp>
        <p:sp>
          <p:nvSpPr>
            <p:cNvPr id="30902" name="Text Box 14"/>
            <p:cNvSpPr txBox="1">
              <a:spLocks noChangeArrowheads="1"/>
            </p:cNvSpPr>
            <p:nvPr/>
          </p:nvSpPr>
          <p:spPr bwMode="auto">
            <a:xfrm>
              <a:off x="6367464" y="4902193"/>
              <a:ext cx="2286000" cy="193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rgbClr val="000099"/>
                  </a:solidFill>
                  <a:latin typeface="Arial" panose="020B0604020202020204" pitchFamily="34" charset="0"/>
                  <a:ea typeface="MS PGothic" panose="020B0600070205080204" pitchFamily="34" charset="-128"/>
                </a:rPr>
                <a:t>Business</a:t>
              </a:r>
            </a:p>
            <a:p>
              <a:pPr algn="ctr" eaLnBrk="1" hangingPunct="1"/>
              <a:r>
                <a:rPr lang="en-US" altLang="en-US" b="1">
                  <a:solidFill>
                    <a:srgbClr val="000099"/>
                  </a:solidFill>
                  <a:latin typeface="Arial" panose="020B0604020202020204" pitchFamily="34" charset="0"/>
                  <a:ea typeface="MS PGothic" panose="020B0600070205080204" pitchFamily="34" charset="-128"/>
                </a:rPr>
                <a:t>Users</a:t>
              </a:r>
            </a:p>
            <a:p>
              <a:pPr algn="ctr" eaLnBrk="1" hangingPunct="1"/>
              <a:r>
                <a:rPr lang="en-US" altLang="en-US" b="1">
                  <a:solidFill>
                    <a:srgbClr val="000099"/>
                  </a:solidFill>
                  <a:latin typeface="Arial" panose="020B0604020202020204" pitchFamily="34" charset="0"/>
                  <a:ea typeface="MS PGothic" panose="020B0600070205080204" pitchFamily="34" charset="-128"/>
                </a:rPr>
                <a:t>Explore and</a:t>
              </a:r>
            </a:p>
            <a:p>
              <a:pPr algn="ctr" eaLnBrk="1" hangingPunct="1"/>
              <a:r>
                <a:rPr lang="en-US" altLang="en-US" b="1">
                  <a:solidFill>
                    <a:srgbClr val="000099"/>
                  </a:solidFill>
                  <a:latin typeface="Arial" panose="020B0604020202020204" pitchFamily="34" charset="0"/>
                  <a:ea typeface="MS PGothic" panose="020B0600070205080204" pitchFamily="34" charset="-128"/>
                </a:rPr>
                <a:t>Ask Any Question</a:t>
              </a:r>
            </a:p>
          </p:txBody>
        </p:sp>
        <p:pic>
          <p:nvPicPr>
            <p:cNvPr id="30903" name="Picture 12" descr="question-mark1"/>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3064" y="4899377"/>
              <a:ext cx="9620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4" name="Picture 5" descr="diaganal-arro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984944" flipV="1">
              <a:off x="6001096" y="3411966"/>
              <a:ext cx="1503086" cy="131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8" name="Picture 14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464550" y="2312988"/>
            <a:ext cx="5492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88"/>
          <p:cNvGrpSpPr>
            <a:grpSpLocks/>
          </p:cNvGrpSpPr>
          <p:nvPr/>
        </p:nvGrpSpPr>
        <p:grpSpPr bwMode="auto">
          <a:xfrm>
            <a:off x="6153150" y="1746250"/>
            <a:ext cx="3843338" cy="2706688"/>
            <a:chOff x="167004" y="2774725"/>
            <a:chExt cx="3919536" cy="2706031"/>
          </a:xfrm>
        </p:grpSpPr>
        <p:sp>
          <p:nvSpPr>
            <p:cNvPr id="30857" name="Rectangle 5"/>
            <p:cNvSpPr>
              <a:spLocks noChangeArrowheads="1"/>
            </p:cNvSpPr>
            <p:nvPr/>
          </p:nvSpPr>
          <p:spPr bwMode="auto">
            <a:xfrm>
              <a:off x="747990" y="2774725"/>
              <a:ext cx="2985810" cy="21020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58" name="Oval 8"/>
            <p:cNvSpPr>
              <a:spLocks noChangeArrowheads="1"/>
            </p:cNvSpPr>
            <p:nvPr/>
          </p:nvSpPr>
          <p:spPr bwMode="auto">
            <a:xfrm>
              <a:off x="1053503" y="304800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59" name="Oval 10"/>
            <p:cNvSpPr>
              <a:spLocks noChangeArrowheads="1"/>
            </p:cNvSpPr>
            <p:nvPr/>
          </p:nvSpPr>
          <p:spPr bwMode="auto">
            <a:xfrm>
              <a:off x="1366838" y="31414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0" name="Oval 13"/>
            <p:cNvSpPr>
              <a:spLocks noChangeArrowheads="1"/>
            </p:cNvSpPr>
            <p:nvPr/>
          </p:nvSpPr>
          <p:spPr bwMode="auto">
            <a:xfrm>
              <a:off x="1773238" y="294776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1" name="Oval 14"/>
            <p:cNvSpPr>
              <a:spLocks noChangeArrowheads="1"/>
            </p:cNvSpPr>
            <p:nvPr/>
          </p:nvSpPr>
          <p:spPr bwMode="auto">
            <a:xfrm>
              <a:off x="1955800" y="32922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2" name="Oval 15"/>
            <p:cNvSpPr>
              <a:spLocks noChangeArrowheads="1"/>
            </p:cNvSpPr>
            <p:nvPr/>
          </p:nvSpPr>
          <p:spPr bwMode="auto">
            <a:xfrm>
              <a:off x="2138363" y="30557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3" name="Oval 16"/>
            <p:cNvSpPr>
              <a:spLocks noChangeArrowheads="1"/>
            </p:cNvSpPr>
            <p:nvPr/>
          </p:nvSpPr>
          <p:spPr bwMode="auto">
            <a:xfrm>
              <a:off x="2320925" y="35049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4" name="Oval 17"/>
            <p:cNvSpPr>
              <a:spLocks noChangeArrowheads="1"/>
            </p:cNvSpPr>
            <p:nvPr/>
          </p:nvSpPr>
          <p:spPr bwMode="auto">
            <a:xfrm>
              <a:off x="2397125" y="32382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5" name="Oval 18"/>
            <p:cNvSpPr>
              <a:spLocks noChangeArrowheads="1"/>
            </p:cNvSpPr>
            <p:nvPr/>
          </p:nvSpPr>
          <p:spPr bwMode="auto">
            <a:xfrm>
              <a:off x="2579688" y="29922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6" name="Oval 19"/>
            <p:cNvSpPr>
              <a:spLocks noChangeArrowheads="1"/>
            </p:cNvSpPr>
            <p:nvPr/>
          </p:nvSpPr>
          <p:spPr bwMode="auto">
            <a:xfrm>
              <a:off x="912216" y="33573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7" name="Oval 20"/>
            <p:cNvSpPr>
              <a:spLocks noChangeArrowheads="1"/>
            </p:cNvSpPr>
            <p:nvPr/>
          </p:nvSpPr>
          <p:spPr bwMode="auto">
            <a:xfrm>
              <a:off x="1094778" y="370182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8" name="Oval 21"/>
            <p:cNvSpPr>
              <a:spLocks noChangeArrowheads="1"/>
            </p:cNvSpPr>
            <p:nvPr/>
          </p:nvSpPr>
          <p:spPr bwMode="auto">
            <a:xfrm>
              <a:off x="1243013" y="34652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69" name="Oval 22"/>
            <p:cNvSpPr>
              <a:spLocks noChangeArrowheads="1"/>
            </p:cNvSpPr>
            <p:nvPr/>
          </p:nvSpPr>
          <p:spPr bwMode="auto">
            <a:xfrm>
              <a:off x="1425575" y="39145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0" name="Oval 23"/>
            <p:cNvSpPr>
              <a:spLocks noChangeArrowheads="1"/>
            </p:cNvSpPr>
            <p:nvPr/>
          </p:nvSpPr>
          <p:spPr bwMode="auto">
            <a:xfrm>
              <a:off x="1501775" y="36478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1" name="Oval 24"/>
            <p:cNvSpPr>
              <a:spLocks noChangeArrowheads="1"/>
            </p:cNvSpPr>
            <p:nvPr/>
          </p:nvSpPr>
          <p:spPr bwMode="auto">
            <a:xfrm>
              <a:off x="1684338" y="34017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2" name="Oval 25"/>
            <p:cNvSpPr>
              <a:spLocks noChangeArrowheads="1"/>
            </p:cNvSpPr>
            <p:nvPr/>
          </p:nvSpPr>
          <p:spPr bwMode="auto">
            <a:xfrm>
              <a:off x="1831975" y="37208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3" name="Oval 26"/>
            <p:cNvSpPr>
              <a:spLocks noChangeArrowheads="1"/>
            </p:cNvSpPr>
            <p:nvPr/>
          </p:nvSpPr>
          <p:spPr bwMode="auto">
            <a:xfrm>
              <a:off x="2014538" y="406536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4" name="Oval 27"/>
            <p:cNvSpPr>
              <a:spLocks noChangeArrowheads="1"/>
            </p:cNvSpPr>
            <p:nvPr/>
          </p:nvSpPr>
          <p:spPr bwMode="auto">
            <a:xfrm>
              <a:off x="2197100" y="382882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5" name="Oval 28"/>
            <p:cNvSpPr>
              <a:spLocks noChangeArrowheads="1"/>
            </p:cNvSpPr>
            <p:nvPr/>
          </p:nvSpPr>
          <p:spPr bwMode="auto">
            <a:xfrm>
              <a:off x="2379663" y="42780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6" name="Oval 29"/>
            <p:cNvSpPr>
              <a:spLocks noChangeArrowheads="1"/>
            </p:cNvSpPr>
            <p:nvPr/>
          </p:nvSpPr>
          <p:spPr bwMode="auto">
            <a:xfrm>
              <a:off x="2465388" y="40113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7" name="Oval 30"/>
            <p:cNvSpPr>
              <a:spLocks noChangeArrowheads="1"/>
            </p:cNvSpPr>
            <p:nvPr/>
          </p:nvSpPr>
          <p:spPr bwMode="auto">
            <a:xfrm>
              <a:off x="2686050" y="39653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8" name="Oval 31"/>
            <p:cNvSpPr>
              <a:spLocks noChangeArrowheads="1"/>
            </p:cNvSpPr>
            <p:nvPr/>
          </p:nvSpPr>
          <p:spPr bwMode="auto">
            <a:xfrm>
              <a:off x="932853" y="407330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79" name="Oval 32"/>
            <p:cNvSpPr>
              <a:spLocks noChangeArrowheads="1"/>
            </p:cNvSpPr>
            <p:nvPr/>
          </p:nvSpPr>
          <p:spPr bwMode="auto">
            <a:xfrm>
              <a:off x="1081088" y="4349144"/>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0" name="Oval 33"/>
            <p:cNvSpPr>
              <a:spLocks noChangeArrowheads="1"/>
            </p:cNvSpPr>
            <p:nvPr/>
          </p:nvSpPr>
          <p:spPr bwMode="auto">
            <a:xfrm>
              <a:off x="1263650" y="41812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1" name="Oval 34"/>
            <p:cNvSpPr>
              <a:spLocks noChangeArrowheads="1"/>
            </p:cNvSpPr>
            <p:nvPr/>
          </p:nvSpPr>
          <p:spPr bwMode="auto">
            <a:xfrm>
              <a:off x="1323975" y="4469034"/>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2" name="Oval 35"/>
            <p:cNvSpPr>
              <a:spLocks noChangeArrowheads="1"/>
            </p:cNvSpPr>
            <p:nvPr/>
          </p:nvSpPr>
          <p:spPr bwMode="auto">
            <a:xfrm>
              <a:off x="1522413" y="4329491"/>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3" name="Oval 36"/>
            <p:cNvSpPr>
              <a:spLocks noChangeArrowheads="1"/>
            </p:cNvSpPr>
            <p:nvPr/>
          </p:nvSpPr>
          <p:spPr bwMode="auto">
            <a:xfrm>
              <a:off x="1704975" y="41177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4" name="Oval 37"/>
            <p:cNvSpPr>
              <a:spLocks noChangeArrowheads="1"/>
            </p:cNvSpPr>
            <p:nvPr/>
          </p:nvSpPr>
          <p:spPr bwMode="auto">
            <a:xfrm>
              <a:off x="1852613" y="4368194"/>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5" name="Oval 39"/>
            <p:cNvSpPr>
              <a:spLocks noChangeArrowheads="1"/>
            </p:cNvSpPr>
            <p:nvPr/>
          </p:nvSpPr>
          <p:spPr bwMode="auto">
            <a:xfrm>
              <a:off x="2217738" y="4476144"/>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6" name="Oval 41"/>
            <p:cNvSpPr>
              <a:spLocks noChangeArrowheads="1"/>
            </p:cNvSpPr>
            <p:nvPr/>
          </p:nvSpPr>
          <p:spPr bwMode="auto">
            <a:xfrm>
              <a:off x="2659063" y="4412644"/>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7" name="Oval 42"/>
            <p:cNvSpPr>
              <a:spLocks noChangeArrowheads="1"/>
            </p:cNvSpPr>
            <p:nvPr/>
          </p:nvSpPr>
          <p:spPr bwMode="auto">
            <a:xfrm>
              <a:off x="2987675" y="30858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8" name="Oval 43"/>
            <p:cNvSpPr>
              <a:spLocks noChangeArrowheads="1"/>
            </p:cNvSpPr>
            <p:nvPr/>
          </p:nvSpPr>
          <p:spPr bwMode="auto">
            <a:xfrm>
              <a:off x="3170238" y="35351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89" name="Oval 44"/>
            <p:cNvSpPr>
              <a:spLocks noChangeArrowheads="1"/>
            </p:cNvSpPr>
            <p:nvPr/>
          </p:nvSpPr>
          <p:spPr bwMode="auto">
            <a:xfrm>
              <a:off x="3246438" y="32684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0" name="Oval 45"/>
            <p:cNvSpPr>
              <a:spLocks noChangeArrowheads="1"/>
            </p:cNvSpPr>
            <p:nvPr/>
          </p:nvSpPr>
          <p:spPr bwMode="auto">
            <a:xfrm>
              <a:off x="3394672" y="30223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1" name="Oval 46"/>
            <p:cNvSpPr>
              <a:spLocks noChangeArrowheads="1"/>
            </p:cNvSpPr>
            <p:nvPr/>
          </p:nvSpPr>
          <p:spPr bwMode="auto">
            <a:xfrm>
              <a:off x="2863850" y="409552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2" name="Oval 47"/>
            <p:cNvSpPr>
              <a:spLocks noChangeArrowheads="1"/>
            </p:cNvSpPr>
            <p:nvPr/>
          </p:nvSpPr>
          <p:spPr bwMode="auto">
            <a:xfrm>
              <a:off x="3046413" y="38589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3" name="Oval 48"/>
            <p:cNvSpPr>
              <a:spLocks noChangeArrowheads="1"/>
            </p:cNvSpPr>
            <p:nvPr/>
          </p:nvSpPr>
          <p:spPr bwMode="auto">
            <a:xfrm>
              <a:off x="3228975" y="427392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4" name="Oval 49"/>
            <p:cNvSpPr>
              <a:spLocks noChangeArrowheads="1"/>
            </p:cNvSpPr>
            <p:nvPr/>
          </p:nvSpPr>
          <p:spPr bwMode="auto">
            <a:xfrm>
              <a:off x="3305175" y="40415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5" name="Oval 50"/>
            <p:cNvSpPr>
              <a:spLocks noChangeArrowheads="1"/>
            </p:cNvSpPr>
            <p:nvPr/>
          </p:nvSpPr>
          <p:spPr bwMode="auto">
            <a:xfrm>
              <a:off x="3453410" y="37954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6" name="Text Box 55"/>
            <p:cNvSpPr txBox="1">
              <a:spLocks noChangeArrowheads="1"/>
            </p:cNvSpPr>
            <p:nvPr/>
          </p:nvSpPr>
          <p:spPr bwMode="auto">
            <a:xfrm>
              <a:off x="1184167" y="4631039"/>
              <a:ext cx="25496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US" altLang="en-US" sz="1200" i="1">
                  <a:latin typeface="Arial" panose="020B0604020202020204" pitchFamily="34" charset="0"/>
                  <a:ea typeface="MS PGothic" panose="020B0600070205080204" pitchFamily="34" charset="-128"/>
                </a:rPr>
                <a:t>Analyze ALL Available Information</a:t>
              </a:r>
            </a:p>
          </p:txBody>
        </p:sp>
        <p:sp>
          <p:nvSpPr>
            <p:cNvPr id="30897" name="Rectangle 7"/>
            <p:cNvSpPr>
              <a:spLocks noChangeArrowheads="1"/>
            </p:cNvSpPr>
            <p:nvPr/>
          </p:nvSpPr>
          <p:spPr bwMode="auto">
            <a:xfrm>
              <a:off x="838200" y="2870884"/>
              <a:ext cx="2819400" cy="179447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8" name="Oval 57"/>
            <p:cNvSpPr>
              <a:spLocks noChangeArrowheads="1"/>
            </p:cNvSpPr>
            <p:nvPr/>
          </p:nvSpPr>
          <p:spPr bwMode="auto">
            <a:xfrm>
              <a:off x="2703513" y="335416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99" name="Text Box 14"/>
            <p:cNvSpPr txBox="1">
              <a:spLocks noChangeArrowheads="1"/>
            </p:cNvSpPr>
            <p:nvPr/>
          </p:nvSpPr>
          <p:spPr bwMode="auto">
            <a:xfrm>
              <a:off x="167004" y="4865203"/>
              <a:ext cx="391953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700" b="1">
                  <a:solidFill>
                    <a:srgbClr val="000099"/>
                  </a:solidFill>
                  <a:latin typeface="Arial" panose="020B0604020202020204" pitchFamily="34" charset="0"/>
                  <a:ea typeface="MS PGothic" panose="020B0600070205080204" pitchFamily="34" charset="-128"/>
                </a:rPr>
                <a:t>Whole population analytics connects the dots</a:t>
              </a:r>
            </a:p>
          </p:txBody>
        </p:sp>
      </p:grpSp>
      <p:grpSp>
        <p:nvGrpSpPr>
          <p:cNvPr id="5" name="Group 145"/>
          <p:cNvGrpSpPr>
            <a:grpSpLocks/>
          </p:cNvGrpSpPr>
          <p:nvPr/>
        </p:nvGrpSpPr>
        <p:grpSpPr bwMode="auto">
          <a:xfrm>
            <a:off x="7135813" y="2101850"/>
            <a:ext cx="1544637" cy="741363"/>
            <a:chOff x="5769112" y="2436535"/>
            <a:chExt cx="1576942" cy="741876"/>
          </a:xfrm>
        </p:grpSpPr>
        <p:cxnSp>
          <p:nvCxnSpPr>
            <p:cNvPr id="30850" name="Straight Connector 8"/>
            <p:cNvCxnSpPr>
              <a:cxnSpLocks noChangeShapeType="1"/>
            </p:cNvCxnSpPr>
            <p:nvPr/>
          </p:nvCxnSpPr>
          <p:spPr bwMode="auto">
            <a:xfrm>
              <a:off x="5769112" y="2436535"/>
              <a:ext cx="207644" cy="49660"/>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cxnSp>
          <p:nvCxnSpPr>
            <p:cNvPr id="30851" name="Straight Connector 132"/>
            <p:cNvCxnSpPr>
              <a:cxnSpLocks noChangeShapeType="1"/>
              <a:stCxn id="30859" idx="5"/>
              <a:endCxn id="30871" idx="1"/>
            </p:cNvCxnSpPr>
            <p:nvPr/>
          </p:nvCxnSpPr>
          <p:spPr bwMode="auto">
            <a:xfrm>
              <a:off x="6057786" y="2553535"/>
              <a:ext cx="230024" cy="172954"/>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cxnSp>
          <p:nvCxnSpPr>
            <p:cNvPr id="30852" name="Straight Connector 133"/>
            <p:cNvCxnSpPr>
              <a:cxnSpLocks noChangeShapeType="1"/>
            </p:cNvCxnSpPr>
            <p:nvPr/>
          </p:nvCxnSpPr>
          <p:spPr bwMode="auto">
            <a:xfrm flipV="1">
              <a:off x="5962269" y="2795152"/>
              <a:ext cx="335634" cy="19722"/>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cxnSp>
          <p:nvCxnSpPr>
            <p:cNvPr id="30853" name="Straight Connector 136"/>
            <p:cNvCxnSpPr>
              <a:cxnSpLocks noChangeShapeType="1"/>
            </p:cNvCxnSpPr>
            <p:nvPr/>
          </p:nvCxnSpPr>
          <p:spPr bwMode="auto">
            <a:xfrm>
              <a:off x="6380631" y="2814468"/>
              <a:ext cx="103859" cy="213396"/>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cxnSp>
          <p:nvCxnSpPr>
            <p:cNvPr id="30854" name="Straight Connector 144"/>
            <p:cNvCxnSpPr>
              <a:cxnSpLocks noChangeShapeType="1"/>
            </p:cNvCxnSpPr>
            <p:nvPr/>
          </p:nvCxnSpPr>
          <p:spPr bwMode="auto">
            <a:xfrm>
              <a:off x="6537926" y="3114239"/>
              <a:ext cx="259434" cy="64172"/>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cxnSp>
          <p:nvCxnSpPr>
            <p:cNvPr id="30855" name="Straight Connector 148"/>
            <p:cNvCxnSpPr>
              <a:cxnSpLocks noChangeShapeType="1"/>
            </p:cNvCxnSpPr>
            <p:nvPr/>
          </p:nvCxnSpPr>
          <p:spPr bwMode="auto">
            <a:xfrm flipV="1">
              <a:off x="6883418" y="2927313"/>
              <a:ext cx="80046" cy="218159"/>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cxnSp>
          <p:nvCxnSpPr>
            <p:cNvPr id="30856" name="Straight Connector 151"/>
            <p:cNvCxnSpPr>
              <a:cxnSpLocks noChangeShapeType="1"/>
            </p:cNvCxnSpPr>
            <p:nvPr/>
          </p:nvCxnSpPr>
          <p:spPr bwMode="auto">
            <a:xfrm flipH="1">
              <a:off x="6948977" y="2733040"/>
              <a:ext cx="397077" cy="170128"/>
            </a:xfrm>
            <a:prstGeom prst="line">
              <a:avLst/>
            </a:prstGeom>
            <a:noFill/>
            <a:ln w="19050">
              <a:solidFill>
                <a:srgbClr val="0B5BA0">
                  <a:alpha val="98822"/>
                </a:srgbClr>
              </a:solidFill>
              <a:round/>
              <a:headEnd/>
              <a:tailEnd/>
            </a:ln>
            <a:extLst>
              <a:ext uri="{909E8E84-426E-40DD-AFC4-6F175D3DCCD1}">
                <a14:hiddenFill xmlns:a14="http://schemas.microsoft.com/office/drawing/2010/main">
                  <a:noFill/>
                </a14:hiddenFill>
              </a:ext>
            </a:extLst>
          </p:spPr>
        </p:cxnSp>
      </p:grpSp>
      <p:sp>
        <p:nvSpPr>
          <p:cNvPr id="43" name="Rounded Rectangle 42"/>
          <p:cNvSpPr/>
          <p:nvPr/>
        </p:nvSpPr>
        <p:spPr bwMode="auto">
          <a:xfrm>
            <a:off x="1927563" y="757642"/>
            <a:ext cx="3885009" cy="5662669"/>
          </a:xfrm>
          <a:prstGeom prst="roundRect">
            <a:avLst>
              <a:gd name="adj" fmla="val 3646"/>
            </a:avLst>
          </a:prstGeom>
          <a:gradFill>
            <a:gsLst>
              <a:gs pos="100000">
                <a:srgbClr val="B9DEF9"/>
              </a:gs>
              <a:gs pos="80000">
                <a:schemeClr val="accent3">
                  <a:shade val="93000"/>
                  <a:satMod val="130000"/>
                </a:schemeClr>
              </a:gs>
              <a:gs pos="100000">
                <a:schemeClr val="accent3">
                  <a:shade val="94000"/>
                  <a:satMod val="135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eaLnBrk="1" hangingPunct="1">
              <a:defRPr/>
            </a:pPr>
            <a:endParaRPr lang="en-US"/>
          </a:p>
        </p:txBody>
      </p:sp>
      <p:sp>
        <p:nvSpPr>
          <p:cNvPr id="30734" name="Text Box 29"/>
          <p:cNvSpPr txBox="1">
            <a:spLocks noChangeArrowheads="1"/>
          </p:cNvSpPr>
          <p:nvPr/>
        </p:nvSpPr>
        <p:spPr bwMode="auto">
          <a:xfrm>
            <a:off x="1852613" y="760413"/>
            <a:ext cx="4035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20000"/>
              </a:spcBef>
            </a:pPr>
            <a:r>
              <a:rPr lang="en-US" altLang="en-US" sz="2800" b="1">
                <a:solidFill>
                  <a:srgbClr val="006600"/>
                </a:solidFill>
                <a:latin typeface="Arial" panose="020B0604020202020204" pitchFamily="34" charset="0"/>
                <a:ea typeface="MS PGothic" panose="020B0600070205080204" pitchFamily="34" charset="-128"/>
              </a:rPr>
              <a:t>Traditional  Analytics</a:t>
            </a:r>
            <a:br>
              <a:rPr lang="en-US" altLang="en-US" sz="2800" b="1">
                <a:solidFill>
                  <a:srgbClr val="006600"/>
                </a:solidFill>
                <a:latin typeface="Arial" panose="020B0604020202020204" pitchFamily="34" charset="0"/>
                <a:ea typeface="MS PGothic" panose="020B0600070205080204" pitchFamily="34" charset="-128"/>
              </a:rPr>
            </a:br>
            <a:r>
              <a:rPr lang="en-US" altLang="en-US" sz="1400" b="1">
                <a:solidFill>
                  <a:srgbClr val="006600"/>
                </a:solidFill>
                <a:latin typeface="Arial" panose="020B0604020202020204" pitchFamily="34" charset="0"/>
                <a:ea typeface="MS PGothic" panose="020B0600070205080204" pitchFamily="34" charset="-128"/>
              </a:rPr>
              <a:t>Structured &amp; Repeatable</a:t>
            </a:r>
            <a:br>
              <a:rPr lang="en-US" altLang="en-US" sz="1400" b="1">
                <a:solidFill>
                  <a:srgbClr val="006600"/>
                </a:solidFill>
                <a:latin typeface="Arial" panose="020B0604020202020204" pitchFamily="34" charset="0"/>
                <a:ea typeface="MS PGothic" panose="020B0600070205080204" pitchFamily="34" charset="-128"/>
              </a:rPr>
            </a:br>
            <a:r>
              <a:rPr lang="en-US" altLang="en-US" sz="1400" b="1">
                <a:solidFill>
                  <a:srgbClr val="006600"/>
                </a:solidFill>
                <a:latin typeface="Arial" panose="020B0604020202020204" pitchFamily="34" charset="0"/>
                <a:ea typeface="MS PGothic" panose="020B0600070205080204" pitchFamily="34" charset="-128"/>
              </a:rPr>
              <a:t>Structure built to store data</a:t>
            </a:r>
          </a:p>
        </p:txBody>
      </p:sp>
      <p:grpSp>
        <p:nvGrpSpPr>
          <p:cNvPr id="6" name="Group 2"/>
          <p:cNvGrpSpPr>
            <a:grpSpLocks/>
          </p:cNvGrpSpPr>
          <p:nvPr/>
        </p:nvGrpSpPr>
        <p:grpSpPr bwMode="auto">
          <a:xfrm>
            <a:off x="2319338" y="2125663"/>
            <a:ext cx="3157537" cy="4064000"/>
            <a:chOff x="647699" y="2460977"/>
            <a:chExt cx="3429000" cy="4063867"/>
          </a:xfrm>
        </p:grpSpPr>
        <p:pic>
          <p:nvPicPr>
            <p:cNvPr id="30845" name="Picture 8" descr="Single Version of Truth"/>
            <p:cNvPicPr>
              <a:picLocks noChangeAspect="1" noChangeArrowheads="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628899" y="4883322"/>
              <a:ext cx="1447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6" name="Picture 12" descr="question-mark1"/>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1299" y="2460977"/>
              <a:ext cx="9620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7" name="Text Box 14"/>
            <p:cNvSpPr txBox="1">
              <a:spLocks noChangeArrowheads="1"/>
            </p:cNvSpPr>
            <p:nvPr/>
          </p:nvSpPr>
          <p:spPr bwMode="auto">
            <a:xfrm>
              <a:off x="723898" y="2460977"/>
              <a:ext cx="1905000" cy="156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rgbClr val="000099"/>
                  </a:solidFill>
                  <a:latin typeface="Arial" panose="020B0604020202020204" pitchFamily="34" charset="0"/>
                  <a:ea typeface="MS PGothic" panose="020B0600070205080204" pitchFamily="34" charset="-128"/>
                </a:rPr>
                <a:t>Business</a:t>
              </a:r>
            </a:p>
            <a:p>
              <a:pPr algn="ctr" eaLnBrk="1" hangingPunct="1"/>
              <a:r>
                <a:rPr lang="en-US" altLang="en-US" b="1">
                  <a:solidFill>
                    <a:srgbClr val="000099"/>
                  </a:solidFill>
                  <a:latin typeface="Arial" panose="020B0604020202020204" pitchFamily="34" charset="0"/>
                  <a:ea typeface="MS PGothic" panose="020B0600070205080204" pitchFamily="34" charset="-128"/>
                </a:rPr>
                <a:t>Users</a:t>
              </a:r>
            </a:p>
            <a:p>
              <a:pPr algn="ctr" eaLnBrk="1" hangingPunct="1"/>
              <a:r>
                <a:rPr lang="en-US" altLang="en-US" b="1">
                  <a:solidFill>
                    <a:srgbClr val="000099"/>
                  </a:solidFill>
                  <a:latin typeface="Arial" panose="020B0604020202020204" pitchFamily="34" charset="0"/>
                  <a:ea typeface="MS PGothic" panose="020B0600070205080204" pitchFamily="34" charset="-128"/>
                </a:rPr>
                <a:t>Determine</a:t>
              </a:r>
            </a:p>
            <a:p>
              <a:pPr algn="ctr" eaLnBrk="1" hangingPunct="1"/>
              <a:r>
                <a:rPr lang="en-US" altLang="en-US" b="1">
                  <a:solidFill>
                    <a:srgbClr val="000099"/>
                  </a:solidFill>
                  <a:latin typeface="Arial" panose="020B0604020202020204" pitchFamily="34" charset="0"/>
                  <a:ea typeface="MS PGothic" panose="020B0600070205080204" pitchFamily="34" charset="-128"/>
                </a:rPr>
                <a:t>Questions</a:t>
              </a:r>
            </a:p>
          </p:txBody>
        </p:sp>
        <p:sp>
          <p:nvSpPr>
            <p:cNvPr id="30848" name="Text Box 14"/>
            <p:cNvSpPr txBox="1">
              <a:spLocks noChangeArrowheads="1"/>
            </p:cNvSpPr>
            <p:nvPr/>
          </p:nvSpPr>
          <p:spPr bwMode="auto">
            <a:xfrm>
              <a:off x="647699" y="4955058"/>
              <a:ext cx="3423923" cy="156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rgbClr val="000099"/>
                  </a:solidFill>
                  <a:latin typeface="Arial" panose="020B0604020202020204" pitchFamily="34" charset="0"/>
                  <a:ea typeface="MS PGothic" panose="020B0600070205080204" pitchFamily="34" charset="-128"/>
                </a:rPr>
                <a:t>IT Team</a:t>
              </a:r>
            </a:p>
            <a:p>
              <a:pPr algn="ctr" eaLnBrk="1" hangingPunct="1"/>
              <a:r>
                <a:rPr lang="en-US" altLang="en-US" b="1">
                  <a:solidFill>
                    <a:srgbClr val="000099"/>
                  </a:solidFill>
                  <a:latin typeface="Arial" panose="020B0604020202020204" pitchFamily="34" charset="0"/>
                  <a:ea typeface="MS PGothic" panose="020B0600070205080204" pitchFamily="34" charset="-128"/>
                </a:rPr>
                <a:t>Builds System</a:t>
              </a:r>
            </a:p>
            <a:p>
              <a:pPr algn="ctr" eaLnBrk="1" hangingPunct="1"/>
              <a:r>
                <a:rPr lang="en-US" altLang="en-US" b="1">
                  <a:solidFill>
                    <a:srgbClr val="000099"/>
                  </a:solidFill>
                  <a:latin typeface="Arial" panose="020B0604020202020204" pitchFamily="34" charset="0"/>
                  <a:ea typeface="MS PGothic" panose="020B0600070205080204" pitchFamily="34" charset="-128"/>
                </a:rPr>
                <a:t>To  Answer</a:t>
              </a:r>
            </a:p>
            <a:p>
              <a:pPr algn="ctr" eaLnBrk="1" hangingPunct="1"/>
              <a:r>
                <a:rPr lang="en-US" altLang="en-US" b="1">
                  <a:solidFill>
                    <a:srgbClr val="000099"/>
                  </a:solidFill>
                  <a:latin typeface="Arial" panose="020B0604020202020204" pitchFamily="34" charset="0"/>
                  <a:ea typeface="MS PGothic" panose="020B0600070205080204" pitchFamily="34" charset="-128"/>
                </a:rPr>
                <a:t>Known Questions</a:t>
              </a:r>
            </a:p>
          </p:txBody>
        </p:sp>
        <p:pic>
          <p:nvPicPr>
            <p:cNvPr id="30849" name="Picture 5" descr="diaganal-arro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984944" flipH="1" flipV="1">
              <a:off x="1720781" y="3417225"/>
              <a:ext cx="1503086" cy="131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36" name="Slide Number Placeholder 1"/>
          <p:cNvSpPr txBox="1">
            <a:spLocks noGrp="1"/>
          </p:cNvSpPr>
          <p:nvPr/>
        </p:nvSpPr>
        <p:spPr bwMode="auto">
          <a:xfrm>
            <a:off x="10753725" y="6505575"/>
            <a:ext cx="11953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0D6F6744-B746-4BC3-9595-D5770964AE47}" type="slidenum">
              <a:rPr lang="en-US" altLang="en-US">
                <a:latin typeface="Arial" panose="020B0604020202020204" pitchFamily="34" charset="0"/>
                <a:ea typeface="MS PGothic" panose="020B0600070205080204" pitchFamily="34" charset="-128"/>
              </a:rPr>
              <a:pPr algn="r" eaLnBrk="1" hangingPunct="1"/>
              <a:t>33</a:t>
            </a:fld>
            <a:endParaRPr lang="en-US" altLang="en-US">
              <a:latin typeface="Arial" panose="020B0604020202020204" pitchFamily="34" charset="0"/>
              <a:ea typeface="MS PGothic" panose="020B0600070205080204" pitchFamily="34" charset="-128"/>
            </a:endParaRPr>
          </a:p>
        </p:txBody>
      </p:sp>
      <p:grpSp>
        <p:nvGrpSpPr>
          <p:cNvPr id="7" name="Group 31"/>
          <p:cNvGrpSpPr>
            <a:grpSpLocks/>
          </p:cNvGrpSpPr>
          <p:nvPr/>
        </p:nvGrpSpPr>
        <p:grpSpPr bwMode="auto">
          <a:xfrm>
            <a:off x="1927225" y="1746250"/>
            <a:ext cx="3884613" cy="2652713"/>
            <a:chOff x="235932" y="2774725"/>
            <a:chExt cx="3962400" cy="2651954"/>
          </a:xfrm>
        </p:grpSpPr>
        <p:sp>
          <p:nvSpPr>
            <p:cNvPr id="30800" name="Rectangle 5"/>
            <p:cNvSpPr>
              <a:spLocks noChangeArrowheads="1"/>
            </p:cNvSpPr>
            <p:nvPr/>
          </p:nvSpPr>
          <p:spPr bwMode="auto">
            <a:xfrm>
              <a:off x="747990" y="2774725"/>
              <a:ext cx="2909610" cy="21020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1" name="Oval 8"/>
            <p:cNvSpPr>
              <a:spLocks noChangeArrowheads="1"/>
            </p:cNvSpPr>
            <p:nvPr/>
          </p:nvSpPr>
          <p:spPr bwMode="auto">
            <a:xfrm>
              <a:off x="1001713" y="29287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2" name="Oval 10"/>
            <p:cNvSpPr>
              <a:spLocks noChangeArrowheads="1"/>
            </p:cNvSpPr>
            <p:nvPr/>
          </p:nvSpPr>
          <p:spPr bwMode="auto">
            <a:xfrm>
              <a:off x="1366838" y="31414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3" name="Oval 13"/>
            <p:cNvSpPr>
              <a:spLocks noChangeArrowheads="1"/>
            </p:cNvSpPr>
            <p:nvPr/>
          </p:nvSpPr>
          <p:spPr bwMode="auto">
            <a:xfrm>
              <a:off x="1773238" y="294776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4" name="Oval 14"/>
            <p:cNvSpPr>
              <a:spLocks noChangeArrowheads="1"/>
            </p:cNvSpPr>
            <p:nvPr/>
          </p:nvSpPr>
          <p:spPr bwMode="auto">
            <a:xfrm>
              <a:off x="1955800" y="32922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5" name="Oval 15"/>
            <p:cNvSpPr>
              <a:spLocks noChangeArrowheads="1"/>
            </p:cNvSpPr>
            <p:nvPr/>
          </p:nvSpPr>
          <p:spPr bwMode="auto">
            <a:xfrm>
              <a:off x="2138363" y="30557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6" name="Oval 16"/>
            <p:cNvSpPr>
              <a:spLocks noChangeArrowheads="1"/>
            </p:cNvSpPr>
            <p:nvPr/>
          </p:nvSpPr>
          <p:spPr bwMode="auto">
            <a:xfrm>
              <a:off x="2320925" y="35049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7" name="Oval 17"/>
            <p:cNvSpPr>
              <a:spLocks noChangeArrowheads="1"/>
            </p:cNvSpPr>
            <p:nvPr/>
          </p:nvSpPr>
          <p:spPr bwMode="auto">
            <a:xfrm>
              <a:off x="2397125" y="32382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8" name="Oval 18"/>
            <p:cNvSpPr>
              <a:spLocks noChangeArrowheads="1"/>
            </p:cNvSpPr>
            <p:nvPr/>
          </p:nvSpPr>
          <p:spPr bwMode="auto">
            <a:xfrm>
              <a:off x="2579688" y="29922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09" name="Oval 19"/>
            <p:cNvSpPr>
              <a:spLocks noChangeArrowheads="1"/>
            </p:cNvSpPr>
            <p:nvPr/>
          </p:nvSpPr>
          <p:spPr bwMode="auto">
            <a:xfrm>
              <a:off x="877888" y="33573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0" name="Oval 20"/>
            <p:cNvSpPr>
              <a:spLocks noChangeArrowheads="1"/>
            </p:cNvSpPr>
            <p:nvPr/>
          </p:nvSpPr>
          <p:spPr bwMode="auto">
            <a:xfrm>
              <a:off x="1060450" y="370182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1" name="Oval 21"/>
            <p:cNvSpPr>
              <a:spLocks noChangeArrowheads="1"/>
            </p:cNvSpPr>
            <p:nvPr/>
          </p:nvSpPr>
          <p:spPr bwMode="auto">
            <a:xfrm>
              <a:off x="1243013" y="34652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2" name="Oval 22"/>
            <p:cNvSpPr>
              <a:spLocks noChangeArrowheads="1"/>
            </p:cNvSpPr>
            <p:nvPr/>
          </p:nvSpPr>
          <p:spPr bwMode="auto">
            <a:xfrm>
              <a:off x="1425575" y="39145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3" name="Oval 23"/>
            <p:cNvSpPr>
              <a:spLocks noChangeArrowheads="1"/>
            </p:cNvSpPr>
            <p:nvPr/>
          </p:nvSpPr>
          <p:spPr bwMode="auto">
            <a:xfrm>
              <a:off x="1501775" y="36478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4" name="Oval 24"/>
            <p:cNvSpPr>
              <a:spLocks noChangeArrowheads="1"/>
            </p:cNvSpPr>
            <p:nvPr/>
          </p:nvSpPr>
          <p:spPr bwMode="auto">
            <a:xfrm>
              <a:off x="1684338" y="34017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5" name="Oval 25"/>
            <p:cNvSpPr>
              <a:spLocks noChangeArrowheads="1"/>
            </p:cNvSpPr>
            <p:nvPr/>
          </p:nvSpPr>
          <p:spPr bwMode="auto">
            <a:xfrm>
              <a:off x="1831975" y="37208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6" name="Oval 26"/>
            <p:cNvSpPr>
              <a:spLocks noChangeArrowheads="1"/>
            </p:cNvSpPr>
            <p:nvPr/>
          </p:nvSpPr>
          <p:spPr bwMode="auto">
            <a:xfrm>
              <a:off x="2014538" y="406536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7" name="Oval 27"/>
            <p:cNvSpPr>
              <a:spLocks noChangeArrowheads="1"/>
            </p:cNvSpPr>
            <p:nvPr/>
          </p:nvSpPr>
          <p:spPr bwMode="auto">
            <a:xfrm>
              <a:off x="2197100" y="382882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8" name="Oval 28"/>
            <p:cNvSpPr>
              <a:spLocks noChangeArrowheads="1"/>
            </p:cNvSpPr>
            <p:nvPr/>
          </p:nvSpPr>
          <p:spPr bwMode="auto">
            <a:xfrm>
              <a:off x="2379663" y="42780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19" name="Oval 29"/>
            <p:cNvSpPr>
              <a:spLocks noChangeArrowheads="1"/>
            </p:cNvSpPr>
            <p:nvPr/>
          </p:nvSpPr>
          <p:spPr bwMode="auto">
            <a:xfrm>
              <a:off x="2465388" y="40113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0" name="Oval 30"/>
            <p:cNvSpPr>
              <a:spLocks noChangeArrowheads="1"/>
            </p:cNvSpPr>
            <p:nvPr/>
          </p:nvSpPr>
          <p:spPr bwMode="auto">
            <a:xfrm>
              <a:off x="2686050" y="39653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1" name="Oval 31"/>
            <p:cNvSpPr>
              <a:spLocks noChangeArrowheads="1"/>
            </p:cNvSpPr>
            <p:nvPr/>
          </p:nvSpPr>
          <p:spPr bwMode="auto">
            <a:xfrm>
              <a:off x="898525" y="407330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2" name="Oval 32"/>
            <p:cNvSpPr>
              <a:spLocks noChangeArrowheads="1"/>
            </p:cNvSpPr>
            <p:nvPr/>
          </p:nvSpPr>
          <p:spPr bwMode="auto">
            <a:xfrm>
              <a:off x="1081088" y="44177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3" name="Oval 33"/>
            <p:cNvSpPr>
              <a:spLocks noChangeArrowheads="1"/>
            </p:cNvSpPr>
            <p:nvPr/>
          </p:nvSpPr>
          <p:spPr bwMode="auto">
            <a:xfrm>
              <a:off x="1263650" y="41812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4" name="Oval 34"/>
            <p:cNvSpPr>
              <a:spLocks noChangeArrowheads="1"/>
            </p:cNvSpPr>
            <p:nvPr/>
          </p:nvSpPr>
          <p:spPr bwMode="auto">
            <a:xfrm>
              <a:off x="1446213" y="46305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5" name="Oval 35"/>
            <p:cNvSpPr>
              <a:spLocks noChangeArrowheads="1"/>
            </p:cNvSpPr>
            <p:nvPr/>
          </p:nvSpPr>
          <p:spPr bwMode="auto">
            <a:xfrm>
              <a:off x="1522413" y="436381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6" name="Oval 36"/>
            <p:cNvSpPr>
              <a:spLocks noChangeArrowheads="1"/>
            </p:cNvSpPr>
            <p:nvPr/>
          </p:nvSpPr>
          <p:spPr bwMode="auto">
            <a:xfrm>
              <a:off x="1704975" y="41177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7" name="Oval 37"/>
            <p:cNvSpPr>
              <a:spLocks noChangeArrowheads="1"/>
            </p:cNvSpPr>
            <p:nvPr/>
          </p:nvSpPr>
          <p:spPr bwMode="auto">
            <a:xfrm>
              <a:off x="1852613" y="44368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8" name="Oval 39"/>
            <p:cNvSpPr>
              <a:spLocks noChangeArrowheads="1"/>
            </p:cNvSpPr>
            <p:nvPr/>
          </p:nvSpPr>
          <p:spPr bwMode="auto">
            <a:xfrm>
              <a:off x="2217738" y="45447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29" name="Oval 41"/>
            <p:cNvSpPr>
              <a:spLocks noChangeArrowheads="1"/>
            </p:cNvSpPr>
            <p:nvPr/>
          </p:nvSpPr>
          <p:spPr bwMode="auto">
            <a:xfrm>
              <a:off x="2659063" y="44812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0" name="Oval 42"/>
            <p:cNvSpPr>
              <a:spLocks noChangeArrowheads="1"/>
            </p:cNvSpPr>
            <p:nvPr/>
          </p:nvSpPr>
          <p:spPr bwMode="auto">
            <a:xfrm>
              <a:off x="2987675" y="30858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1" name="Oval 43"/>
            <p:cNvSpPr>
              <a:spLocks noChangeArrowheads="1"/>
            </p:cNvSpPr>
            <p:nvPr/>
          </p:nvSpPr>
          <p:spPr bwMode="auto">
            <a:xfrm>
              <a:off x="3170238" y="35351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2" name="Oval 44"/>
            <p:cNvSpPr>
              <a:spLocks noChangeArrowheads="1"/>
            </p:cNvSpPr>
            <p:nvPr/>
          </p:nvSpPr>
          <p:spPr bwMode="auto">
            <a:xfrm>
              <a:off x="3246438" y="326843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3" name="Oval 45"/>
            <p:cNvSpPr>
              <a:spLocks noChangeArrowheads="1"/>
            </p:cNvSpPr>
            <p:nvPr/>
          </p:nvSpPr>
          <p:spPr bwMode="auto">
            <a:xfrm>
              <a:off x="3429000" y="302237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4" name="Oval 46"/>
            <p:cNvSpPr>
              <a:spLocks noChangeArrowheads="1"/>
            </p:cNvSpPr>
            <p:nvPr/>
          </p:nvSpPr>
          <p:spPr bwMode="auto">
            <a:xfrm>
              <a:off x="2863850" y="4095525"/>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5" name="Oval 47"/>
            <p:cNvSpPr>
              <a:spLocks noChangeArrowheads="1"/>
            </p:cNvSpPr>
            <p:nvPr/>
          </p:nvSpPr>
          <p:spPr bwMode="auto">
            <a:xfrm>
              <a:off x="3046413" y="38589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6" name="Oval 48"/>
            <p:cNvSpPr>
              <a:spLocks noChangeArrowheads="1"/>
            </p:cNvSpPr>
            <p:nvPr/>
          </p:nvSpPr>
          <p:spPr bwMode="auto">
            <a:xfrm>
              <a:off x="3228975" y="43082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7" name="Oval 49"/>
            <p:cNvSpPr>
              <a:spLocks noChangeArrowheads="1"/>
            </p:cNvSpPr>
            <p:nvPr/>
          </p:nvSpPr>
          <p:spPr bwMode="auto">
            <a:xfrm>
              <a:off x="3305175" y="404155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8" name="Oval 50"/>
            <p:cNvSpPr>
              <a:spLocks noChangeArrowheads="1"/>
            </p:cNvSpPr>
            <p:nvPr/>
          </p:nvSpPr>
          <p:spPr bwMode="auto">
            <a:xfrm>
              <a:off x="3487738" y="3795488"/>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39" name="Text Box 55"/>
            <p:cNvSpPr txBox="1">
              <a:spLocks noChangeArrowheads="1"/>
            </p:cNvSpPr>
            <p:nvPr/>
          </p:nvSpPr>
          <p:spPr bwMode="auto">
            <a:xfrm>
              <a:off x="2076764" y="4631039"/>
              <a:ext cx="16570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US" altLang="en-US" sz="1200" i="1">
                  <a:latin typeface="Arial" panose="020B0604020202020204" pitchFamily="34" charset="0"/>
                  <a:ea typeface="MS PGothic" panose="020B0600070205080204" pitchFamily="34" charset="-128"/>
                </a:rPr>
                <a:t>Available Information</a:t>
              </a:r>
            </a:p>
          </p:txBody>
        </p:sp>
        <p:grpSp>
          <p:nvGrpSpPr>
            <p:cNvPr id="30840" name="Group 83"/>
            <p:cNvGrpSpPr>
              <a:grpSpLocks/>
            </p:cNvGrpSpPr>
            <p:nvPr/>
          </p:nvGrpSpPr>
          <p:grpSpPr bwMode="auto">
            <a:xfrm>
              <a:off x="2357438" y="3670075"/>
              <a:ext cx="882650" cy="560615"/>
              <a:chOff x="2357438" y="2645042"/>
              <a:chExt cx="882650" cy="560615"/>
            </a:xfrm>
          </p:grpSpPr>
          <p:sp>
            <p:nvSpPr>
              <p:cNvPr id="30843" name="Rectangle 7"/>
              <p:cNvSpPr>
                <a:spLocks noChangeArrowheads="1"/>
              </p:cNvSpPr>
              <p:nvPr/>
            </p:nvSpPr>
            <p:spPr bwMode="auto">
              <a:xfrm>
                <a:off x="2401888" y="2667495"/>
                <a:ext cx="838200" cy="538162"/>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44" name="Text Box 56"/>
              <p:cNvSpPr txBox="1">
                <a:spLocks noChangeArrowheads="1"/>
              </p:cNvSpPr>
              <p:nvPr/>
            </p:nvSpPr>
            <p:spPr bwMode="auto">
              <a:xfrm>
                <a:off x="2357438" y="2645042"/>
                <a:ext cx="714794" cy="33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800" i="1">
                    <a:latin typeface="Arial" panose="020B0604020202020204" pitchFamily="34" charset="0"/>
                    <a:ea typeface="MS PGothic" panose="020B0600070205080204" pitchFamily="34" charset="-128"/>
                  </a:rPr>
                  <a:t>Analyzed</a:t>
                </a:r>
                <a:br>
                  <a:rPr lang="en-US" altLang="en-US" sz="800" i="1">
                    <a:latin typeface="Arial" panose="020B0604020202020204" pitchFamily="34" charset="0"/>
                    <a:ea typeface="MS PGothic" panose="020B0600070205080204" pitchFamily="34" charset="-128"/>
                  </a:rPr>
                </a:br>
                <a:r>
                  <a:rPr lang="en-US" altLang="en-US" sz="800" i="1">
                    <a:latin typeface="Arial" panose="020B0604020202020204" pitchFamily="34" charset="0"/>
                    <a:ea typeface="MS PGothic" panose="020B0600070205080204" pitchFamily="34" charset="-128"/>
                  </a:rPr>
                  <a:t>Information</a:t>
                </a:r>
              </a:p>
            </p:txBody>
          </p:sp>
        </p:grpSp>
        <p:sp>
          <p:nvSpPr>
            <p:cNvPr id="30841" name="Oval 57"/>
            <p:cNvSpPr>
              <a:spLocks noChangeArrowheads="1"/>
            </p:cNvSpPr>
            <p:nvPr/>
          </p:nvSpPr>
          <p:spPr bwMode="auto">
            <a:xfrm>
              <a:off x="2703513" y="335416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842" name="Text Box 14"/>
            <p:cNvSpPr txBox="1">
              <a:spLocks noChangeArrowheads="1"/>
            </p:cNvSpPr>
            <p:nvPr/>
          </p:nvSpPr>
          <p:spPr bwMode="auto">
            <a:xfrm>
              <a:off x="235932" y="4841903"/>
              <a:ext cx="3962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b="1">
                  <a:solidFill>
                    <a:srgbClr val="000099"/>
                  </a:solidFill>
                  <a:latin typeface="Arial" panose="020B0604020202020204" pitchFamily="34" charset="0"/>
                  <a:ea typeface="MS PGothic" panose="020B0600070205080204" pitchFamily="34" charset="-128"/>
                </a:rPr>
                <a:t>Capacity constrained down sampling of available information</a:t>
              </a:r>
            </a:p>
          </p:txBody>
        </p:sp>
      </p:grpSp>
      <p:grpSp>
        <p:nvGrpSpPr>
          <p:cNvPr id="9" name="Group 149"/>
          <p:cNvGrpSpPr>
            <a:grpSpLocks/>
          </p:cNvGrpSpPr>
          <p:nvPr/>
        </p:nvGrpSpPr>
        <p:grpSpPr bwMode="auto">
          <a:xfrm>
            <a:off x="1927225" y="4521200"/>
            <a:ext cx="3884613" cy="1844675"/>
            <a:chOff x="457200" y="4927450"/>
            <a:chExt cx="3962399" cy="1845424"/>
          </a:xfrm>
        </p:grpSpPr>
        <p:sp>
          <p:nvSpPr>
            <p:cNvPr id="30774" name="Rectangle 5"/>
            <p:cNvSpPr>
              <a:spLocks noChangeArrowheads="1"/>
            </p:cNvSpPr>
            <p:nvPr/>
          </p:nvSpPr>
          <p:spPr bwMode="auto">
            <a:xfrm>
              <a:off x="969258" y="4927450"/>
              <a:ext cx="2916018" cy="12192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5" name="Text Box 14"/>
            <p:cNvSpPr txBox="1">
              <a:spLocks noChangeArrowheads="1"/>
            </p:cNvSpPr>
            <p:nvPr/>
          </p:nvSpPr>
          <p:spPr bwMode="auto">
            <a:xfrm>
              <a:off x="457200" y="6188098"/>
              <a:ext cx="396239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b="1">
                  <a:solidFill>
                    <a:srgbClr val="000099"/>
                  </a:solidFill>
                  <a:latin typeface="Arial" panose="020B0604020202020204" pitchFamily="34" charset="0"/>
                  <a:ea typeface="MS PGothic" panose="020B0600070205080204" pitchFamily="34" charset="-128"/>
                </a:rPr>
                <a:t>Carefully cleanse  small information before any analysis</a:t>
              </a:r>
            </a:p>
          </p:txBody>
        </p:sp>
        <p:sp>
          <p:nvSpPr>
            <p:cNvPr id="30776" name="Rectangle 7"/>
            <p:cNvSpPr>
              <a:spLocks noChangeArrowheads="1"/>
            </p:cNvSpPr>
            <p:nvPr/>
          </p:nvSpPr>
          <p:spPr bwMode="auto">
            <a:xfrm>
              <a:off x="2012270" y="5031924"/>
              <a:ext cx="818607" cy="59055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7" name="Text Box 56"/>
            <p:cNvSpPr txBox="1">
              <a:spLocks noChangeArrowheads="1"/>
            </p:cNvSpPr>
            <p:nvPr/>
          </p:nvSpPr>
          <p:spPr bwMode="auto">
            <a:xfrm>
              <a:off x="1964481" y="5020811"/>
              <a:ext cx="8663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800" i="1">
                  <a:latin typeface="Arial" panose="020B0604020202020204" pitchFamily="34" charset="0"/>
                  <a:ea typeface="MS PGothic" panose="020B0600070205080204" pitchFamily="34" charset="-128"/>
                </a:rPr>
                <a:t>Analyzed</a:t>
              </a:r>
              <a:br>
                <a:rPr lang="en-US" altLang="en-US" sz="800" i="1">
                  <a:latin typeface="Arial" panose="020B0604020202020204" pitchFamily="34" charset="0"/>
                  <a:ea typeface="MS PGothic" panose="020B0600070205080204" pitchFamily="34" charset="-128"/>
                </a:rPr>
              </a:br>
              <a:r>
                <a:rPr lang="en-US" altLang="en-US" sz="800" i="1">
                  <a:latin typeface="Arial" panose="020B0604020202020204" pitchFamily="34" charset="0"/>
                  <a:ea typeface="MS PGothic" panose="020B0600070205080204" pitchFamily="34" charset="-128"/>
                </a:rPr>
                <a:t>Information</a:t>
              </a:r>
            </a:p>
          </p:txBody>
        </p:sp>
        <p:sp>
          <p:nvSpPr>
            <p:cNvPr id="30778" name="Oval 150"/>
            <p:cNvSpPr>
              <a:spLocks noChangeArrowheads="1"/>
            </p:cNvSpPr>
            <p:nvPr/>
          </p:nvSpPr>
          <p:spPr bwMode="auto">
            <a:xfrm>
              <a:off x="2414672" y="5346249"/>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9" name="Oval 151"/>
            <p:cNvSpPr>
              <a:spLocks noChangeArrowheads="1"/>
            </p:cNvSpPr>
            <p:nvPr/>
          </p:nvSpPr>
          <p:spPr bwMode="auto">
            <a:xfrm>
              <a:off x="2225759" y="5404986"/>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0" name="AutoShape 153"/>
            <p:cNvSpPr>
              <a:spLocks noChangeArrowheads="1"/>
            </p:cNvSpPr>
            <p:nvPr/>
          </p:nvSpPr>
          <p:spPr bwMode="auto">
            <a:xfrm>
              <a:off x="2083098" y="5554211"/>
              <a:ext cx="660467" cy="51623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rgbClr val="A5A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IN"/>
            </a:p>
          </p:txBody>
        </p:sp>
        <p:sp>
          <p:nvSpPr>
            <p:cNvPr id="30781" name="Oval 154"/>
            <p:cNvSpPr>
              <a:spLocks noChangeArrowheads="1"/>
            </p:cNvSpPr>
            <p:nvPr/>
          </p:nvSpPr>
          <p:spPr bwMode="auto">
            <a:xfrm>
              <a:off x="1771734" y="5712961"/>
              <a:ext cx="120931"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2" name="Oval 155"/>
            <p:cNvSpPr>
              <a:spLocks noChangeArrowheads="1"/>
            </p:cNvSpPr>
            <p:nvPr/>
          </p:nvSpPr>
          <p:spPr bwMode="auto">
            <a:xfrm>
              <a:off x="1849522" y="5885999"/>
              <a:ext cx="120931"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3" name="Oval 156"/>
            <p:cNvSpPr>
              <a:spLocks noChangeArrowheads="1"/>
            </p:cNvSpPr>
            <p:nvPr/>
          </p:nvSpPr>
          <p:spPr bwMode="auto">
            <a:xfrm>
              <a:off x="1936834" y="5697086"/>
              <a:ext cx="120931"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4" name="Oval 160"/>
            <p:cNvSpPr>
              <a:spLocks noChangeArrowheads="1"/>
            </p:cNvSpPr>
            <p:nvPr/>
          </p:nvSpPr>
          <p:spPr bwMode="auto">
            <a:xfrm>
              <a:off x="2782972" y="5743124"/>
              <a:ext cx="120931"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5" name="Oval 161"/>
            <p:cNvSpPr>
              <a:spLocks noChangeArrowheads="1"/>
            </p:cNvSpPr>
            <p:nvPr/>
          </p:nvSpPr>
          <p:spPr bwMode="auto">
            <a:xfrm>
              <a:off x="2860759" y="5916161"/>
              <a:ext cx="120931"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6" name="Oval 162"/>
            <p:cNvSpPr>
              <a:spLocks noChangeArrowheads="1"/>
            </p:cNvSpPr>
            <p:nvPr/>
          </p:nvSpPr>
          <p:spPr bwMode="auto">
            <a:xfrm>
              <a:off x="3002345" y="5727249"/>
              <a:ext cx="120931"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7" name="Oval 163"/>
            <p:cNvSpPr>
              <a:spLocks noChangeArrowheads="1"/>
            </p:cNvSpPr>
            <p:nvPr/>
          </p:nvSpPr>
          <p:spPr bwMode="auto">
            <a:xfrm>
              <a:off x="2616284" y="5376411"/>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8" name="Oval 22"/>
            <p:cNvSpPr>
              <a:spLocks noChangeArrowheads="1"/>
            </p:cNvSpPr>
            <p:nvPr/>
          </p:nvSpPr>
          <p:spPr bwMode="auto">
            <a:xfrm>
              <a:off x="3049970" y="5946625"/>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89" name="Oval 23"/>
            <p:cNvSpPr>
              <a:spLocks noChangeArrowheads="1"/>
            </p:cNvSpPr>
            <p:nvPr/>
          </p:nvSpPr>
          <p:spPr bwMode="auto">
            <a:xfrm>
              <a:off x="3281745" y="5613250"/>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0" name="Oval 25"/>
            <p:cNvSpPr>
              <a:spLocks noChangeArrowheads="1"/>
            </p:cNvSpPr>
            <p:nvPr/>
          </p:nvSpPr>
          <p:spPr bwMode="auto">
            <a:xfrm>
              <a:off x="3611945" y="5686275"/>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1" name="Oval 26"/>
            <p:cNvSpPr>
              <a:spLocks noChangeArrowheads="1"/>
            </p:cNvSpPr>
            <p:nvPr/>
          </p:nvSpPr>
          <p:spPr bwMode="auto">
            <a:xfrm>
              <a:off x="1325945" y="5883728"/>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2" name="Oval 33"/>
            <p:cNvSpPr>
              <a:spLocks noChangeArrowheads="1"/>
            </p:cNvSpPr>
            <p:nvPr/>
          </p:nvSpPr>
          <p:spPr bwMode="auto">
            <a:xfrm>
              <a:off x="1068770" y="5870425"/>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3" name="Oval 36"/>
            <p:cNvSpPr>
              <a:spLocks noChangeArrowheads="1"/>
            </p:cNvSpPr>
            <p:nvPr/>
          </p:nvSpPr>
          <p:spPr bwMode="auto">
            <a:xfrm>
              <a:off x="1510095" y="5806925"/>
              <a:ext cx="120931"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4" name="Oval 154"/>
            <p:cNvSpPr>
              <a:spLocks noChangeArrowheads="1"/>
            </p:cNvSpPr>
            <p:nvPr/>
          </p:nvSpPr>
          <p:spPr bwMode="auto">
            <a:xfrm>
              <a:off x="1144970" y="5621187"/>
              <a:ext cx="120931"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5" name="Oval 155"/>
            <p:cNvSpPr>
              <a:spLocks noChangeArrowheads="1"/>
            </p:cNvSpPr>
            <p:nvPr/>
          </p:nvSpPr>
          <p:spPr bwMode="auto">
            <a:xfrm>
              <a:off x="1222758" y="5794225"/>
              <a:ext cx="120931"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6" name="Oval 156"/>
            <p:cNvSpPr>
              <a:spLocks noChangeArrowheads="1"/>
            </p:cNvSpPr>
            <p:nvPr/>
          </p:nvSpPr>
          <p:spPr bwMode="auto">
            <a:xfrm>
              <a:off x="1630745" y="5946625"/>
              <a:ext cx="120931"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7" name="Oval 160"/>
            <p:cNvSpPr>
              <a:spLocks noChangeArrowheads="1"/>
            </p:cNvSpPr>
            <p:nvPr/>
          </p:nvSpPr>
          <p:spPr bwMode="auto">
            <a:xfrm>
              <a:off x="3126170" y="5781525"/>
              <a:ext cx="120931"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8" name="Oval 161"/>
            <p:cNvSpPr>
              <a:spLocks noChangeArrowheads="1"/>
            </p:cNvSpPr>
            <p:nvPr/>
          </p:nvSpPr>
          <p:spPr bwMode="auto">
            <a:xfrm>
              <a:off x="3307145" y="5870425"/>
              <a:ext cx="120931"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99" name="Oval 162"/>
            <p:cNvSpPr>
              <a:spLocks noChangeArrowheads="1"/>
            </p:cNvSpPr>
            <p:nvPr/>
          </p:nvSpPr>
          <p:spPr bwMode="auto">
            <a:xfrm>
              <a:off x="3535745" y="5870425"/>
              <a:ext cx="120931"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grpSp>
      <p:sp>
        <p:nvSpPr>
          <p:cNvPr id="29" name="Rectangle 2"/>
          <p:cNvSpPr txBox="1">
            <a:spLocks noChangeArrowheads="1"/>
          </p:cNvSpPr>
          <p:nvPr/>
        </p:nvSpPr>
        <p:spPr>
          <a:xfrm>
            <a:off x="1493838" y="520700"/>
            <a:ext cx="8516937" cy="381000"/>
          </a:xfrm>
          <a:prstGeom prst="rect">
            <a:avLst/>
          </a:prstGeom>
        </p:spPr>
        <p:txBody>
          <a:bodyPr/>
          <a:lstStyle/>
          <a:p>
            <a:pPr eaLnBrk="1" hangingPunct="1">
              <a:defRPr/>
            </a:pPr>
            <a:endParaRPr lang="en-US" sz="2800" b="1" kern="0" dirty="0">
              <a:solidFill>
                <a:schemeClr val="hlink"/>
              </a:solidFill>
              <a:latin typeface="+mj-lt"/>
              <a:ea typeface="+mj-ea"/>
              <a:cs typeface="+mj-cs"/>
            </a:endParaRPr>
          </a:p>
        </p:txBody>
      </p:sp>
      <p:sp>
        <p:nvSpPr>
          <p:cNvPr id="116894" name="Title 4"/>
          <p:cNvSpPr>
            <a:spLocks noGrp="1"/>
          </p:cNvSpPr>
          <p:nvPr>
            <p:ph type="title" idx="4294967295"/>
          </p:nvPr>
        </p:nvSpPr>
        <p:spPr>
          <a:xfrm>
            <a:off x="109538" y="0"/>
            <a:ext cx="11839575" cy="779463"/>
          </a:xfrm>
        </p:spPr>
        <p:txBody>
          <a:bodyPr lIns="90000" tIns="46800" rIns="90000" bIns="46800" rtlCol="0">
            <a:normAutofit/>
          </a:bodyPr>
          <a:lstStyle/>
          <a:p>
            <a:pPr>
              <a:defRPr/>
            </a:pPr>
            <a:r>
              <a:rPr lang="en-US" altLang="en-US" sz="4000" dirty="0">
                <a:ea typeface="MS PGothic" pitchFamily="34" charset="-128"/>
              </a:rPr>
              <a:t>The Big Data Approach to Analytics is Different</a:t>
            </a:r>
          </a:p>
        </p:txBody>
      </p:sp>
      <p:grpSp>
        <p:nvGrpSpPr>
          <p:cNvPr id="10" name="Group 260"/>
          <p:cNvGrpSpPr>
            <a:grpSpLocks/>
          </p:cNvGrpSpPr>
          <p:nvPr/>
        </p:nvGrpSpPr>
        <p:grpSpPr bwMode="auto">
          <a:xfrm>
            <a:off x="6076950" y="4514850"/>
            <a:ext cx="4121150" cy="1846263"/>
            <a:chOff x="54007" y="3657600"/>
            <a:chExt cx="4203699" cy="1845424"/>
          </a:xfrm>
        </p:grpSpPr>
        <p:sp>
          <p:nvSpPr>
            <p:cNvPr id="30743" name="Rectangle 5"/>
            <p:cNvSpPr>
              <a:spLocks noChangeArrowheads="1"/>
            </p:cNvSpPr>
            <p:nvPr/>
          </p:nvSpPr>
          <p:spPr bwMode="auto">
            <a:xfrm>
              <a:off x="747990" y="3657600"/>
              <a:ext cx="2985810" cy="12192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44" name="Text Box 14"/>
            <p:cNvSpPr txBox="1">
              <a:spLocks noChangeArrowheads="1"/>
            </p:cNvSpPr>
            <p:nvPr/>
          </p:nvSpPr>
          <p:spPr bwMode="auto">
            <a:xfrm>
              <a:off x="54007" y="4918248"/>
              <a:ext cx="420369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b="1">
                  <a:solidFill>
                    <a:srgbClr val="000099"/>
                  </a:solidFill>
                  <a:latin typeface="Arial" panose="020B0604020202020204" pitchFamily="34" charset="0"/>
                  <a:ea typeface="MS PGothic" panose="020B0600070205080204" pitchFamily="34" charset="-128"/>
                </a:rPr>
                <a:t>Analyze information as is &amp; cleanse as needed</a:t>
              </a:r>
            </a:p>
          </p:txBody>
        </p:sp>
        <p:sp>
          <p:nvSpPr>
            <p:cNvPr id="30745" name="Rectangle 165"/>
            <p:cNvSpPr>
              <a:spLocks noChangeArrowheads="1"/>
            </p:cNvSpPr>
            <p:nvPr/>
          </p:nvSpPr>
          <p:spPr bwMode="auto">
            <a:xfrm>
              <a:off x="796328" y="3729640"/>
              <a:ext cx="2861272" cy="108585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46" name="Text Box 167"/>
            <p:cNvSpPr txBox="1">
              <a:spLocks noChangeArrowheads="1"/>
            </p:cNvSpPr>
            <p:nvPr/>
          </p:nvSpPr>
          <p:spPr bwMode="auto">
            <a:xfrm>
              <a:off x="789978" y="3699478"/>
              <a:ext cx="714794"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800" i="1">
                  <a:latin typeface="Arial" panose="020B0604020202020204" pitchFamily="34" charset="0"/>
                  <a:ea typeface="MS PGothic" panose="020B0600070205080204" pitchFamily="34" charset="-128"/>
                </a:rPr>
                <a:t>Analyzed</a:t>
              </a:r>
              <a:br>
                <a:rPr lang="en-US" altLang="en-US" sz="800" i="1">
                  <a:latin typeface="Arial" panose="020B0604020202020204" pitchFamily="34" charset="0"/>
                  <a:ea typeface="MS PGothic" panose="020B0600070205080204" pitchFamily="34" charset="-128"/>
                </a:rPr>
              </a:br>
              <a:r>
                <a:rPr lang="en-US" altLang="en-US" sz="800" i="1">
                  <a:latin typeface="Arial" panose="020B0604020202020204" pitchFamily="34" charset="0"/>
                  <a:ea typeface="MS PGothic" panose="020B0600070205080204" pitchFamily="34" charset="-128"/>
                </a:rPr>
                <a:t>Information</a:t>
              </a:r>
            </a:p>
          </p:txBody>
        </p:sp>
        <p:sp>
          <p:nvSpPr>
            <p:cNvPr id="30747" name="Oval 169"/>
            <p:cNvSpPr>
              <a:spLocks noChangeArrowheads="1"/>
            </p:cNvSpPr>
            <p:nvPr/>
          </p:nvSpPr>
          <p:spPr bwMode="auto">
            <a:xfrm>
              <a:off x="2034578" y="401539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48" name="Oval 170"/>
            <p:cNvSpPr>
              <a:spLocks noChangeArrowheads="1"/>
            </p:cNvSpPr>
            <p:nvPr/>
          </p:nvSpPr>
          <p:spPr bwMode="auto">
            <a:xfrm>
              <a:off x="1822847" y="413608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49" name="Oval 172"/>
            <p:cNvSpPr>
              <a:spLocks noChangeArrowheads="1"/>
            </p:cNvSpPr>
            <p:nvPr/>
          </p:nvSpPr>
          <p:spPr bwMode="auto">
            <a:xfrm>
              <a:off x="1648816" y="3912203"/>
              <a:ext cx="123825"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0" name="Oval 173"/>
            <p:cNvSpPr>
              <a:spLocks noChangeArrowheads="1"/>
            </p:cNvSpPr>
            <p:nvPr/>
          </p:nvSpPr>
          <p:spPr bwMode="auto">
            <a:xfrm>
              <a:off x="1549481" y="4245578"/>
              <a:ext cx="123825"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1" name="Oval 174"/>
            <p:cNvSpPr>
              <a:spLocks noChangeArrowheads="1"/>
            </p:cNvSpPr>
            <p:nvPr/>
          </p:nvSpPr>
          <p:spPr bwMode="auto">
            <a:xfrm>
              <a:off x="1913335" y="3869200"/>
              <a:ext cx="123825"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2" name="Oval 175"/>
            <p:cNvSpPr>
              <a:spLocks noChangeArrowheads="1"/>
            </p:cNvSpPr>
            <p:nvPr/>
          </p:nvSpPr>
          <p:spPr bwMode="auto">
            <a:xfrm>
              <a:off x="2221903" y="4040790"/>
              <a:ext cx="123825"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3" name="Oval 176"/>
            <p:cNvSpPr>
              <a:spLocks noChangeArrowheads="1"/>
            </p:cNvSpPr>
            <p:nvPr/>
          </p:nvSpPr>
          <p:spPr bwMode="auto">
            <a:xfrm>
              <a:off x="2189780" y="4236037"/>
              <a:ext cx="123825"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4" name="Oval 177"/>
            <p:cNvSpPr>
              <a:spLocks noChangeArrowheads="1"/>
            </p:cNvSpPr>
            <p:nvPr/>
          </p:nvSpPr>
          <p:spPr bwMode="auto">
            <a:xfrm>
              <a:off x="2387003" y="4024915"/>
              <a:ext cx="123825"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5" name="Oval 178"/>
            <p:cNvSpPr>
              <a:spLocks noChangeArrowheads="1"/>
            </p:cNvSpPr>
            <p:nvPr/>
          </p:nvSpPr>
          <p:spPr bwMode="auto">
            <a:xfrm>
              <a:off x="1437685" y="444707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6" name="Oval 180"/>
            <p:cNvSpPr>
              <a:spLocks noChangeArrowheads="1"/>
            </p:cNvSpPr>
            <p:nvPr/>
          </p:nvSpPr>
          <p:spPr bwMode="auto">
            <a:xfrm>
              <a:off x="3434781" y="388984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7" name="Oval 181"/>
            <p:cNvSpPr>
              <a:spLocks noChangeArrowheads="1"/>
            </p:cNvSpPr>
            <p:nvPr/>
          </p:nvSpPr>
          <p:spPr bwMode="auto">
            <a:xfrm>
              <a:off x="2742603" y="433289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8" name="Oval 182"/>
            <p:cNvSpPr>
              <a:spLocks noChangeArrowheads="1"/>
            </p:cNvSpPr>
            <p:nvPr/>
          </p:nvSpPr>
          <p:spPr bwMode="auto">
            <a:xfrm>
              <a:off x="2498128" y="4164615"/>
              <a:ext cx="123825"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59" name="Oval 183"/>
            <p:cNvSpPr>
              <a:spLocks noChangeArrowheads="1"/>
            </p:cNvSpPr>
            <p:nvPr/>
          </p:nvSpPr>
          <p:spPr bwMode="auto">
            <a:xfrm>
              <a:off x="2575916" y="4337653"/>
              <a:ext cx="123825"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0" name="Oval 184"/>
            <p:cNvSpPr>
              <a:spLocks noChangeArrowheads="1"/>
            </p:cNvSpPr>
            <p:nvPr/>
          </p:nvSpPr>
          <p:spPr bwMode="auto">
            <a:xfrm>
              <a:off x="2618778" y="3847763"/>
              <a:ext cx="123825"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1" name="Oval 185"/>
            <p:cNvSpPr>
              <a:spLocks noChangeArrowheads="1"/>
            </p:cNvSpPr>
            <p:nvPr/>
          </p:nvSpPr>
          <p:spPr bwMode="auto">
            <a:xfrm>
              <a:off x="3119246" y="4245578"/>
              <a:ext cx="123825"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2" name="Oval 186"/>
            <p:cNvSpPr>
              <a:spLocks noChangeArrowheads="1"/>
            </p:cNvSpPr>
            <p:nvPr/>
          </p:nvSpPr>
          <p:spPr bwMode="auto">
            <a:xfrm>
              <a:off x="3298228" y="4450256"/>
              <a:ext cx="123825"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3" name="Oval 187"/>
            <p:cNvSpPr>
              <a:spLocks noChangeArrowheads="1"/>
            </p:cNvSpPr>
            <p:nvPr/>
          </p:nvSpPr>
          <p:spPr bwMode="auto">
            <a:xfrm>
              <a:off x="3335419" y="4140787"/>
              <a:ext cx="123825"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4" name="Oval 188"/>
            <p:cNvSpPr>
              <a:spLocks noChangeArrowheads="1"/>
            </p:cNvSpPr>
            <p:nvPr/>
          </p:nvSpPr>
          <p:spPr bwMode="auto">
            <a:xfrm>
              <a:off x="2980728" y="4442303"/>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5" name="Oval 189"/>
            <p:cNvSpPr>
              <a:spLocks noChangeArrowheads="1"/>
            </p:cNvSpPr>
            <p:nvPr/>
          </p:nvSpPr>
          <p:spPr bwMode="auto">
            <a:xfrm>
              <a:off x="2705181" y="4074167"/>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6" name="Oval 190"/>
            <p:cNvSpPr>
              <a:spLocks noChangeArrowheads="1"/>
            </p:cNvSpPr>
            <p:nvPr/>
          </p:nvSpPr>
          <p:spPr bwMode="auto">
            <a:xfrm>
              <a:off x="2949656" y="4081972"/>
              <a:ext cx="123825"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7" name="Oval 191"/>
            <p:cNvSpPr>
              <a:spLocks noChangeArrowheads="1"/>
            </p:cNvSpPr>
            <p:nvPr/>
          </p:nvSpPr>
          <p:spPr bwMode="auto">
            <a:xfrm>
              <a:off x="3206153" y="3939190"/>
              <a:ext cx="123825" cy="123825"/>
            </a:xfrm>
            <a:prstGeom prst="ellipse">
              <a:avLst/>
            </a:prstGeom>
            <a:solidFill>
              <a:srgbClr val="DCA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8" name="Oval 192"/>
            <p:cNvSpPr>
              <a:spLocks noChangeArrowheads="1"/>
            </p:cNvSpPr>
            <p:nvPr/>
          </p:nvSpPr>
          <p:spPr bwMode="auto">
            <a:xfrm>
              <a:off x="3037878" y="3932840"/>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69" name="Oval 193"/>
            <p:cNvSpPr>
              <a:spLocks noChangeArrowheads="1"/>
            </p:cNvSpPr>
            <p:nvPr/>
          </p:nvSpPr>
          <p:spPr bwMode="auto">
            <a:xfrm>
              <a:off x="2204535" y="44728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0" name="Oval 194"/>
            <p:cNvSpPr>
              <a:spLocks noChangeArrowheads="1"/>
            </p:cNvSpPr>
            <p:nvPr/>
          </p:nvSpPr>
          <p:spPr bwMode="auto">
            <a:xfrm>
              <a:off x="1661516" y="4461478"/>
              <a:ext cx="123825"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1" name="Oval 195"/>
            <p:cNvSpPr>
              <a:spLocks noChangeArrowheads="1"/>
            </p:cNvSpPr>
            <p:nvPr/>
          </p:nvSpPr>
          <p:spPr bwMode="auto">
            <a:xfrm>
              <a:off x="1878454" y="4570895"/>
              <a:ext cx="123825"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2" name="Oval 196"/>
            <p:cNvSpPr>
              <a:spLocks noChangeArrowheads="1"/>
            </p:cNvSpPr>
            <p:nvPr/>
          </p:nvSpPr>
          <p:spPr bwMode="auto">
            <a:xfrm>
              <a:off x="1940366" y="4290012"/>
              <a:ext cx="123825" cy="12382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sp>
          <p:nvSpPr>
            <p:cNvPr id="30773" name="Oval 197"/>
            <p:cNvSpPr>
              <a:spLocks noChangeArrowheads="1"/>
            </p:cNvSpPr>
            <p:nvPr/>
          </p:nvSpPr>
          <p:spPr bwMode="auto">
            <a:xfrm>
              <a:off x="2514003" y="4540837"/>
              <a:ext cx="123825" cy="12382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en-US">
                <a:latin typeface="Arial" panose="020B0604020202020204" pitchFamily="34" charset="0"/>
                <a:ea typeface="MS PGothic" panose="020B0600070205080204" pitchFamily="34" charset="-128"/>
              </a:endParaRPr>
            </a:p>
          </p:txBody>
        </p:sp>
      </p:grpSp>
      <p:sp>
        <p:nvSpPr>
          <p:cNvPr id="30742" name="TextBox 187"/>
          <p:cNvSpPr txBox="1">
            <a:spLocks noChangeArrowheads="1"/>
          </p:cNvSpPr>
          <p:nvPr/>
        </p:nvSpPr>
        <p:spPr bwMode="auto">
          <a:xfrm>
            <a:off x="5921375" y="6424613"/>
            <a:ext cx="5559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N" altLang="en-US"/>
              <a:t>The big deal about Big Data, IBM</a:t>
            </a:r>
          </a:p>
        </p:txBody>
      </p:sp>
    </p:spTree>
    <p:extLst>
      <p:ext uri="{BB962C8B-B14F-4D97-AF65-F5344CB8AC3E}">
        <p14:creationId xmlns:p14="http://schemas.microsoft.com/office/powerpoint/2010/main" val="1874057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nodeType="afterGroup">
                            <p:stCondLst>
                              <p:cond delay="500"/>
                            </p:stCondLst>
                            <p:childTnLst>
                              <p:par>
                                <p:cTn id="9" presetID="22" presetClass="entr" presetSubtype="1" fill="hold" nodeType="afterEffect">
                                  <p:stCondLst>
                                    <p:cond delay="2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xit" presetSubtype="4" fill="hold" nodeType="clickEffect">
                                  <p:stCondLst>
                                    <p:cond delay="0"/>
                                  </p:stCondLst>
                                  <p:childTnLst>
                                    <p:animEffect transition="out" filter="wipe(down)">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nodeType="afterGroup">
                            <p:stCondLst>
                              <p:cond delay="500"/>
                            </p:stCondLst>
                            <p:childTnLst>
                              <p:par>
                                <p:cTn id="18" presetID="22" presetClass="entr" presetSubtype="1" fill="hold" nodeType="afterEffect">
                                  <p:stCondLst>
                                    <p:cond delay="20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par>
                          <p:cTn id="25" fill="hold" nodeType="afterGroup">
                            <p:stCondLst>
                              <p:cond delay="0"/>
                            </p:stCondLst>
                            <p:childTnLst>
                              <p:par>
                                <p:cTn id="26" presetID="2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50"/>
          <p:cNvSpPr>
            <a:spLocks noChangeArrowheads="1"/>
          </p:cNvSpPr>
          <p:nvPr/>
        </p:nvSpPr>
        <p:spPr bwMode="auto">
          <a:xfrm>
            <a:off x="1570038" y="6301106"/>
            <a:ext cx="8805863" cy="195263"/>
          </a:xfrm>
          <a:prstGeom prst="rect">
            <a:avLst/>
          </a:prstGeom>
          <a:solidFill>
            <a:schemeClr val="bg1"/>
          </a:solidFill>
          <a:ln w="12700">
            <a:noFill/>
            <a:round/>
            <a:headEnd type="none" w="sm" len="sm"/>
            <a:tailEnd type="none" w="sm" len="sm"/>
          </a:ln>
        </p:spPr>
        <p:txBody>
          <a:bodyPr/>
          <a:lstStyle/>
          <a:p>
            <a:endParaRPr lang="fr-FR" altLang="en-US" sz="1600">
              <a:latin typeface="Arial" pitchFamily="34" charset="0"/>
              <a:ea typeface="MS PGothic" pitchFamily="34" charset="-128"/>
            </a:endParaRPr>
          </a:p>
        </p:txBody>
      </p:sp>
      <p:sp>
        <p:nvSpPr>
          <p:cNvPr id="41" name="Rounded Rectangle 40"/>
          <p:cNvSpPr/>
          <p:nvPr/>
        </p:nvSpPr>
        <p:spPr bwMode="auto">
          <a:xfrm>
            <a:off x="6172201" y="833841"/>
            <a:ext cx="3962400" cy="5662669"/>
          </a:xfrm>
          <a:prstGeom prst="roundRect">
            <a:avLst>
              <a:gd name="adj" fmla="val 3646"/>
            </a:avLst>
          </a:prstGeom>
          <a:gradFill>
            <a:gsLst>
              <a:gs pos="100000">
                <a:srgbClr val="B9DEF9"/>
              </a:gs>
              <a:gs pos="80000">
                <a:schemeClr val="accent3">
                  <a:shade val="93000"/>
                  <a:satMod val="130000"/>
                </a:schemeClr>
              </a:gs>
              <a:gs pos="100000">
                <a:schemeClr val="accent3">
                  <a:shade val="94000"/>
                  <a:satMod val="135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sz="1800"/>
          </a:p>
        </p:txBody>
      </p:sp>
      <p:sp>
        <p:nvSpPr>
          <p:cNvPr id="13318" name="Text Box 29"/>
          <p:cNvSpPr txBox="1">
            <a:spLocks noChangeArrowheads="1"/>
          </p:cNvSpPr>
          <p:nvPr/>
        </p:nvSpPr>
        <p:spPr bwMode="auto">
          <a:xfrm>
            <a:off x="6019800" y="836930"/>
            <a:ext cx="4267200" cy="954088"/>
          </a:xfrm>
          <a:prstGeom prst="rect">
            <a:avLst/>
          </a:prstGeom>
          <a:noFill/>
          <a:ln w="9525">
            <a:noFill/>
            <a:miter lim="800000"/>
            <a:headEnd/>
            <a:tailEnd/>
          </a:ln>
        </p:spPr>
        <p:txBody>
          <a:bodyPr>
            <a:spAutoFit/>
          </a:bodyPr>
          <a:lstStyle/>
          <a:p>
            <a:pPr algn="ctr">
              <a:spcBef>
                <a:spcPct val="20000"/>
              </a:spcBef>
            </a:pPr>
            <a:r>
              <a:rPr lang="en-US" altLang="en-US" sz="2800" b="1" dirty="0">
                <a:solidFill>
                  <a:srgbClr val="006600"/>
                </a:solidFill>
                <a:latin typeface="Arial" pitchFamily="34" charset="0"/>
                <a:ea typeface="MS PGothic" pitchFamily="34" charset="-128"/>
              </a:rPr>
              <a:t>Big Data Analytics</a:t>
            </a:r>
            <a:br>
              <a:rPr lang="en-US" altLang="en-US" sz="2800" b="1" dirty="0">
                <a:solidFill>
                  <a:srgbClr val="006600"/>
                </a:solidFill>
                <a:latin typeface="Arial" pitchFamily="34" charset="0"/>
                <a:ea typeface="MS PGothic" pitchFamily="34" charset="-128"/>
              </a:rPr>
            </a:br>
            <a:r>
              <a:rPr lang="en-US" altLang="en-US" sz="1400" b="1" dirty="0">
                <a:solidFill>
                  <a:srgbClr val="006600"/>
                </a:solidFill>
                <a:latin typeface="Arial" pitchFamily="34" charset="0"/>
                <a:ea typeface="MS PGothic" pitchFamily="34" charset="-128"/>
              </a:rPr>
              <a:t>Iterative &amp; Exploratory</a:t>
            </a:r>
            <a:br>
              <a:rPr lang="en-US" altLang="en-US" sz="1400" b="1" dirty="0">
                <a:solidFill>
                  <a:srgbClr val="006600"/>
                </a:solidFill>
                <a:latin typeface="Arial" pitchFamily="34" charset="0"/>
                <a:ea typeface="MS PGothic" pitchFamily="34" charset="-128"/>
              </a:rPr>
            </a:br>
            <a:r>
              <a:rPr lang="en-US" altLang="en-US" sz="1400" b="1" dirty="0">
                <a:solidFill>
                  <a:srgbClr val="006600"/>
                </a:solidFill>
                <a:latin typeface="Arial" pitchFamily="34" charset="0"/>
                <a:ea typeface="MS PGothic" pitchFamily="34" charset="-128"/>
              </a:rPr>
              <a:t>Data is the structure</a:t>
            </a:r>
          </a:p>
        </p:txBody>
      </p:sp>
      <p:sp>
        <p:nvSpPr>
          <p:cNvPr id="43" name="Rounded Rectangle 42"/>
          <p:cNvSpPr/>
          <p:nvPr/>
        </p:nvSpPr>
        <p:spPr bwMode="auto">
          <a:xfrm>
            <a:off x="1862137" y="833841"/>
            <a:ext cx="3962400" cy="5662669"/>
          </a:xfrm>
          <a:prstGeom prst="roundRect">
            <a:avLst>
              <a:gd name="adj" fmla="val 3646"/>
            </a:avLst>
          </a:prstGeom>
          <a:gradFill>
            <a:gsLst>
              <a:gs pos="100000">
                <a:srgbClr val="B9DEF9"/>
              </a:gs>
              <a:gs pos="80000">
                <a:schemeClr val="accent3">
                  <a:shade val="93000"/>
                  <a:satMod val="130000"/>
                </a:schemeClr>
              </a:gs>
              <a:gs pos="100000">
                <a:schemeClr val="accent3">
                  <a:shade val="94000"/>
                  <a:satMod val="135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defRPr/>
            </a:pPr>
            <a:endParaRPr lang="en-US" sz="1800"/>
          </a:p>
        </p:txBody>
      </p:sp>
      <p:sp>
        <p:nvSpPr>
          <p:cNvPr id="13322" name="Text Box 29"/>
          <p:cNvSpPr txBox="1">
            <a:spLocks noChangeArrowheads="1"/>
          </p:cNvSpPr>
          <p:nvPr/>
        </p:nvSpPr>
        <p:spPr bwMode="auto">
          <a:xfrm>
            <a:off x="1785937" y="836930"/>
            <a:ext cx="4114800" cy="954088"/>
          </a:xfrm>
          <a:prstGeom prst="rect">
            <a:avLst/>
          </a:prstGeom>
          <a:noFill/>
          <a:ln w="9525">
            <a:noFill/>
            <a:miter lim="800000"/>
            <a:headEnd/>
            <a:tailEnd/>
          </a:ln>
        </p:spPr>
        <p:txBody>
          <a:bodyPr>
            <a:spAutoFit/>
          </a:bodyPr>
          <a:lstStyle/>
          <a:p>
            <a:pPr algn="ctr">
              <a:spcBef>
                <a:spcPct val="20000"/>
              </a:spcBef>
            </a:pPr>
            <a:r>
              <a:rPr lang="en-US" altLang="en-US" sz="2800" b="1">
                <a:solidFill>
                  <a:srgbClr val="006600"/>
                </a:solidFill>
                <a:latin typeface="Arial" pitchFamily="34" charset="0"/>
                <a:ea typeface="MS PGothic" pitchFamily="34" charset="-128"/>
              </a:rPr>
              <a:t>Traditional  Analytics</a:t>
            </a:r>
            <a:br>
              <a:rPr lang="en-US" altLang="en-US" sz="2800" b="1">
                <a:solidFill>
                  <a:srgbClr val="006600"/>
                </a:solidFill>
                <a:latin typeface="Arial" pitchFamily="34" charset="0"/>
                <a:ea typeface="MS PGothic" pitchFamily="34" charset="-128"/>
              </a:rPr>
            </a:br>
            <a:r>
              <a:rPr lang="en-US" altLang="en-US" sz="1400" b="1">
                <a:solidFill>
                  <a:srgbClr val="006600"/>
                </a:solidFill>
                <a:latin typeface="Arial" pitchFamily="34" charset="0"/>
                <a:ea typeface="MS PGothic" pitchFamily="34" charset="-128"/>
              </a:rPr>
              <a:t>Structured &amp; Repeatable</a:t>
            </a:r>
            <a:br>
              <a:rPr lang="en-US" altLang="en-US" sz="1400" b="1">
                <a:solidFill>
                  <a:srgbClr val="006600"/>
                </a:solidFill>
                <a:latin typeface="Arial" pitchFamily="34" charset="0"/>
                <a:ea typeface="MS PGothic" pitchFamily="34" charset="-128"/>
              </a:rPr>
            </a:br>
            <a:r>
              <a:rPr lang="en-US" altLang="en-US" sz="1400" b="1">
                <a:solidFill>
                  <a:srgbClr val="006600"/>
                </a:solidFill>
                <a:latin typeface="Arial" pitchFamily="34" charset="0"/>
                <a:ea typeface="MS PGothic" pitchFamily="34" charset="-128"/>
              </a:rPr>
              <a:t>Structure built to store data</a:t>
            </a:r>
          </a:p>
        </p:txBody>
      </p:sp>
      <p:sp>
        <p:nvSpPr>
          <p:cNvPr id="13323" name="Slide Number Placeholder 1"/>
          <p:cNvSpPr txBox="1">
            <a:spLocks noGrp="1"/>
          </p:cNvSpPr>
          <p:nvPr/>
        </p:nvSpPr>
        <p:spPr bwMode="auto">
          <a:xfrm>
            <a:off x="9909176" y="6398737"/>
            <a:ext cx="938213" cy="358775"/>
          </a:xfrm>
          <a:prstGeom prst="rect">
            <a:avLst/>
          </a:prstGeom>
          <a:noFill/>
          <a:ln w="9525">
            <a:noFill/>
            <a:miter lim="800000"/>
            <a:headEnd/>
            <a:tailEnd/>
          </a:ln>
        </p:spPr>
        <p:txBody>
          <a:bodyPr/>
          <a:lstStyle/>
          <a:p>
            <a:fld id="{FC31659D-CC51-4E45-92E1-5629146FE452}" type="slidenum">
              <a:rPr lang="en-US" altLang="en-US" sz="1800" smtClean="0">
                <a:latin typeface="Arial" pitchFamily="34" charset="0"/>
                <a:ea typeface="MS PGothic" pitchFamily="34" charset="-128"/>
              </a:rPr>
              <a:t>34</a:t>
            </a:fld>
            <a:endParaRPr lang="en-US" altLang="en-US" sz="1800" dirty="0">
              <a:latin typeface="Arial" pitchFamily="34" charset="0"/>
              <a:ea typeface="MS PGothic" pitchFamily="34" charset="-128"/>
            </a:endParaRPr>
          </a:p>
        </p:txBody>
      </p:sp>
      <p:sp>
        <p:nvSpPr>
          <p:cNvPr id="29" name="Rectangle 2"/>
          <p:cNvSpPr txBox="1">
            <a:spLocks noChangeArrowheads="1"/>
          </p:cNvSpPr>
          <p:nvPr/>
        </p:nvSpPr>
        <p:spPr>
          <a:xfrm>
            <a:off x="1404937" y="429260"/>
            <a:ext cx="8686800" cy="381000"/>
          </a:xfrm>
          <a:prstGeom prst="rect">
            <a:avLst/>
          </a:prstGeom>
        </p:spPr>
        <p:txBody>
          <a:bodyPr/>
          <a:lstStyle/>
          <a:p>
            <a:pPr>
              <a:defRPr/>
            </a:pPr>
            <a:endParaRPr lang="en-US" sz="2800" b="1" kern="0" dirty="0">
              <a:solidFill>
                <a:schemeClr val="hlink"/>
              </a:solidFill>
              <a:latin typeface="+mj-lt"/>
              <a:ea typeface="+mj-ea"/>
              <a:cs typeface="+mj-cs"/>
            </a:endParaRPr>
          </a:p>
        </p:txBody>
      </p:sp>
      <p:sp>
        <p:nvSpPr>
          <p:cNvPr id="153613" name="Title 4"/>
          <p:cNvSpPr>
            <a:spLocks noGrp="1"/>
          </p:cNvSpPr>
          <p:nvPr>
            <p:ph type="title" idx="4294967295"/>
          </p:nvPr>
        </p:nvSpPr>
        <p:spPr>
          <a:xfrm>
            <a:off x="1570038" y="56199"/>
            <a:ext cx="8805863" cy="598487"/>
          </a:xfrm>
        </p:spPr>
        <p:txBody>
          <a:bodyPr vert="horz" wrap="square" lIns="90000" tIns="46800" rIns="90000" bIns="46800" numCol="1" anchor="ctr" anchorCtr="0" compatLnSpc="1">
            <a:prstTxWarp prst="textNoShape">
              <a:avLst/>
            </a:prstTxWarp>
          </a:bodyPr>
          <a:lstStyle/>
          <a:p>
            <a:pPr>
              <a:defRPr/>
            </a:pPr>
            <a:r>
              <a:rPr lang="en-US" altLang="en-US" sz="2000">
                <a:solidFill>
                  <a:srgbClr val="061CBE"/>
                </a:solidFill>
                <a:latin typeface="Arial" pitchFamily="34" charset="0"/>
                <a:ea typeface="MS PGothic" pitchFamily="34" charset="-128"/>
              </a:rPr>
              <a:t>The Big Data Approach to Analytics is Different</a:t>
            </a:r>
          </a:p>
        </p:txBody>
      </p:sp>
      <p:grpSp>
        <p:nvGrpSpPr>
          <p:cNvPr id="2" name="Group 12"/>
          <p:cNvGrpSpPr>
            <a:grpSpLocks/>
          </p:cNvGrpSpPr>
          <p:nvPr/>
        </p:nvGrpSpPr>
        <p:grpSpPr bwMode="auto">
          <a:xfrm>
            <a:off x="1851025" y="1827531"/>
            <a:ext cx="3962400" cy="2828925"/>
            <a:chOff x="445860" y="2071545"/>
            <a:chExt cx="3962400" cy="2828054"/>
          </a:xfrm>
        </p:grpSpPr>
        <p:sp>
          <p:nvSpPr>
            <p:cNvPr id="13542" name="Rectangle 4"/>
            <p:cNvSpPr>
              <a:spLocks noChangeArrowheads="1"/>
            </p:cNvSpPr>
            <p:nvPr/>
          </p:nvSpPr>
          <p:spPr bwMode="auto">
            <a:xfrm>
              <a:off x="781365" y="2071545"/>
              <a:ext cx="3362325" cy="2302770"/>
            </a:xfrm>
            <a:prstGeom prst="rect">
              <a:avLst/>
            </a:prstGeom>
            <a:noFill/>
            <a:ln w="38100">
              <a:solidFill>
                <a:schemeClr val="tx1"/>
              </a:solid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43" name="Text Box 147"/>
            <p:cNvSpPr txBox="1">
              <a:spLocks noChangeArrowheads="1"/>
            </p:cNvSpPr>
            <p:nvPr/>
          </p:nvSpPr>
          <p:spPr bwMode="auto">
            <a:xfrm>
              <a:off x="3032440" y="2112820"/>
              <a:ext cx="742950" cy="1189037"/>
            </a:xfrm>
            <a:prstGeom prst="rect">
              <a:avLst/>
            </a:prstGeom>
            <a:noFill/>
            <a:ln w="9525">
              <a:noFill/>
              <a:miter lim="800000"/>
              <a:headEnd/>
              <a:tailEnd/>
            </a:ln>
          </p:spPr>
          <p:txBody>
            <a:bodyPr wrap="none">
              <a:spAutoFit/>
            </a:bodyPr>
            <a:lstStyle/>
            <a:p>
              <a:r>
                <a:rPr lang="en-US" altLang="en-US" sz="7200" b="1">
                  <a:latin typeface="Arial" pitchFamily="34" charset="0"/>
                  <a:ea typeface="MS PGothic" pitchFamily="34" charset="-128"/>
                </a:rPr>
                <a:t>?</a:t>
              </a:r>
            </a:p>
          </p:txBody>
        </p:sp>
        <p:grpSp>
          <p:nvGrpSpPr>
            <p:cNvPr id="3" name="Group 51"/>
            <p:cNvGrpSpPr>
              <a:grpSpLocks/>
            </p:cNvGrpSpPr>
            <p:nvPr/>
          </p:nvGrpSpPr>
          <p:grpSpPr bwMode="auto">
            <a:xfrm>
              <a:off x="2910203" y="3445627"/>
              <a:ext cx="882650" cy="601663"/>
              <a:chOff x="1047" y="1548"/>
              <a:chExt cx="556" cy="379"/>
            </a:xfrm>
          </p:grpSpPr>
          <p:sp>
            <p:nvSpPr>
              <p:cNvPr id="13555" name="Rectangle 148"/>
              <p:cNvSpPr>
                <a:spLocks noChangeArrowheads="1"/>
              </p:cNvSpPr>
              <p:nvPr/>
            </p:nvSpPr>
            <p:spPr bwMode="auto">
              <a:xfrm>
                <a:off x="1075" y="1555"/>
                <a:ext cx="528" cy="372"/>
              </a:xfrm>
              <a:prstGeom prst="rect">
                <a:avLst/>
              </a:prstGeom>
              <a:noFill/>
              <a:ln w="19050">
                <a:solidFill>
                  <a:srgbClr val="FF3300"/>
                </a:solid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56" name="Oval 149"/>
              <p:cNvSpPr>
                <a:spLocks noChangeArrowheads="1"/>
              </p:cNvSpPr>
              <p:nvPr/>
            </p:nvSpPr>
            <p:spPr bwMode="auto">
              <a:xfrm>
                <a:off x="1115" y="1763"/>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57" name="Oval 150"/>
              <p:cNvSpPr>
                <a:spLocks noChangeArrowheads="1"/>
              </p:cNvSpPr>
              <p:nvPr/>
            </p:nvSpPr>
            <p:spPr bwMode="auto">
              <a:xfrm>
                <a:off x="1366" y="1816"/>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58" name="Oval 151"/>
              <p:cNvSpPr>
                <a:spLocks noChangeArrowheads="1"/>
              </p:cNvSpPr>
              <p:nvPr/>
            </p:nvSpPr>
            <p:spPr bwMode="auto">
              <a:xfrm>
                <a:off x="1481" y="1667"/>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59" name="Text Box 152"/>
              <p:cNvSpPr txBox="1">
                <a:spLocks noChangeArrowheads="1"/>
              </p:cNvSpPr>
              <p:nvPr/>
            </p:nvSpPr>
            <p:spPr bwMode="auto">
              <a:xfrm>
                <a:off x="1047" y="1548"/>
                <a:ext cx="438" cy="212"/>
              </a:xfrm>
              <a:prstGeom prst="rect">
                <a:avLst/>
              </a:prstGeom>
              <a:noFill/>
              <a:ln w="9525">
                <a:noFill/>
                <a:miter lim="800000"/>
                <a:headEnd/>
                <a:tailEnd/>
              </a:ln>
            </p:spPr>
            <p:txBody>
              <a:bodyPr wrap="none">
                <a:spAutoFit/>
              </a:bodyPr>
              <a:lstStyle/>
              <a:p>
                <a:r>
                  <a:rPr lang="en-US" altLang="en-US" sz="800" i="1">
                    <a:latin typeface="Arial" pitchFamily="34" charset="0"/>
                    <a:ea typeface="MS PGothic" pitchFamily="34" charset="-128"/>
                  </a:rPr>
                  <a:t>Analyzed</a:t>
                </a:r>
                <a:br>
                  <a:rPr lang="en-US" altLang="en-US" sz="800" i="1">
                    <a:latin typeface="Arial" pitchFamily="34" charset="0"/>
                    <a:ea typeface="MS PGothic" pitchFamily="34" charset="-128"/>
                  </a:rPr>
                </a:br>
                <a:r>
                  <a:rPr lang="en-US" altLang="en-US" sz="800" i="1">
                    <a:latin typeface="Arial" pitchFamily="34" charset="0"/>
                    <a:ea typeface="MS PGothic" pitchFamily="34" charset="-128"/>
                  </a:rPr>
                  <a:t>Information</a:t>
                </a:r>
              </a:p>
            </p:txBody>
          </p:sp>
          <p:sp>
            <p:nvSpPr>
              <p:cNvPr id="13560" name="Oval 153"/>
              <p:cNvSpPr>
                <a:spLocks noChangeArrowheads="1"/>
              </p:cNvSpPr>
              <p:nvPr/>
            </p:nvSpPr>
            <p:spPr bwMode="auto">
              <a:xfrm>
                <a:off x="1259" y="1757"/>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grpSp>
        <p:pic>
          <p:nvPicPr>
            <p:cNvPr id="13545" name="Picture 155" descr="ANd9GcTmE6_hd7oaA6DYVx8ca78unkpp4GaLHtMeh_gjINGH28NSU-l7"/>
            <p:cNvPicPr>
              <a:picLocks noChangeAspect="1" noChangeArrowheads="1"/>
            </p:cNvPicPr>
            <p:nvPr/>
          </p:nvPicPr>
          <p:blipFill>
            <a:blip r:embed="rId3"/>
            <a:srcRect/>
            <a:stretch>
              <a:fillRect/>
            </a:stretch>
          </p:blipFill>
          <p:spPr bwMode="auto">
            <a:xfrm>
              <a:off x="1257615" y="3417052"/>
              <a:ext cx="623888" cy="623888"/>
            </a:xfrm>
            <a:prstGeom prst="rect">
              <a:avLst/>
            </a:prstGeom>
            <a:noFill/>
            <a:ln w="9525">
              <a:noFill/>
              <a:miter lim="800000"/>
              <a:headEnd/>
              <a:tailEnd/>
            </a:ln>
          </p:spPr>
        </p:pic>
        <p:sp>
          <p:nvSpPr>
            <p:cNvPr id="13546" name="Text Box 158"/>
            <p:cNvSpPr txBox="1">
              <a:spLocks noChangeArrowheads="1"/>
            </p:cNvSpPr>
            <p:nvPr/>
          </p:nvSpPr>
          <p:spPr bwMode="auto">
            <a:xfrm>
              <a:off x="2984815" y="2071545"/>
              <a:ext cx="846138" cy="274637"/>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Question</a:t>
              </a:r>
            </a:p>
          </p:txBody>
        </p:sp>
        <p:sp>
          <p:nvSpPr>
            <p:cNvPr id="13547" name="Text Box 159"/>
            <p:cNvSpPr txBox="1">
              <a:spLocks noChangeArrowheads="1"/>
            </p:cNvSpPr>
            <p:nvPr/>
          </p:nvSpPr>
          <p:spPr bwMode="auto">
            <a:xfrm>
              <a:off x="3110228" y="4099677"/>
              <a:ext cx="512762" cy="274638"/>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Data</a:t>
              </a:r>
            </a:p>
          </p:txBody>
        </p:sp>
        <p:sp>
          <p:nvSpPr>
            <p:cNvPr id="13548" name="Text Box 160"/>
            <p:cNvSpPr txBox="1">
              <a:spLocks noChangeArrowheads="1"/>
            </p:cNvSpPr>
            <p:nvPr/>
          </p:nvSpPr>
          <p:spPr bwMode="auto">
            <a:xfrm>
              <a:off x="1082990" y="4099677"/>
              <a:ext cx="733425" cy="274638"/>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Answer</a:t>
              </a:r>
            </a:p>
          </p:txBody>
        </p:sp>
        <p:pic>
          <p:nvPicPr>
            <p:cNvPr id="13549" name="Picture 183" descr="ANd9GcRhRCC3HEMmtPWAtzw8h5SpNGfIeNo7G_nf08EEUJTfKrkDO0tpUA"/>
            <p:cNvPicPr>
              <a:picLocks noChangeAspect="1" noChangeArrowheads="1"/>
            </p:cNvPicPr>
            <p:nvPr/>
          </p:nvPicPr>
          <p:blipFill>
            <a:blip r:embed="rId4"/>
            <a:srcRect/>
            <a:stretch>
              <a:fillRect/>
            </a:stretch>
          </p:blipFill>
          <p:spPr bwMode="auto">
            <a:xfrm>
              <a:off x="1157603" y="2312845"/>
              <a:ext cx="857250" cy="868362"/>
            </a:xfrm>
            <a:prstGeom prst="rect">
              <a:avLst/>
            </a:prstGeom>
            <a:noFill/>
            <a:ln w="9525">
              <a:noFill/>
              <a:miter lim="800000"/>
              <a:headEnd/>
              <a:tailEnd/>
            </a:ln>
          </p:spPr>
        </p:pic>
        <p:sp>
          <p:nvSpPr>
            <p:cNvPr id="13550" name="Text Box 158"/>
            <p:cNvSpPr txBox="1">
              <a:spLocks noChangeArrowheads="1"/>
            </p:cNvSpPr>
            <p:nvPr/>
          </p:nvSpPr>
          <p:spPr bwMode="auto">
            <a:xfrm>
              <a:off x="1062353" y="2071545"/>
              <a:ext cx="1004887" cy="274637"/>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Hypothesis</a:t>
              </a:r>
            </a:p>
          </p:txBody>
        </p:sp>
        <p:sp>
          <p:nvSpPr>
            <p:cNvPr id="13551" name="AutoShape 57"/>
            <p:cNvSpPr>
              <a:spLocks noChangeArrowheads="1"/>
            </p:cNvSpPr>
            <p:nvPr/>
          </p:nvSpPr>
          <p:spPr bwMode="auto">
            <a:xfrm>
              <a:off x="2286315" y="2695432"/>
              <a:ext cx="466725" cy="209550"/>
            </a:xfrm>
            <a:prstGeom prst="rightArrow">
              <a:avLst>
                <a:gd name="adj1" fmla="val 50000"/>
                <a:gd name="adj2" fmla="val 55682"/>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52" name="AutoShape 58"/>
            <p:cNvSpPr>
              <a:spLocks noChangeArrowheads="1"/>
            </p:cNvSpPr>
            <p:nvPr/>
          </p:nvSpPr>
          <p:spPr bwMode="auto">
            <a:xfrm rot="5400000">
              <a:off x="3330889" y="3120884"/>
              <a:ext cx="152401" cy="209550"/>
            </a:xfrm>
            <a:prstGeom prst="rightArrow">
              <a:avLst>
                <a:gd name="adj1" fmla="val 50000"/>
                <a:gd name="adj2" fmla="val 48866"/>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53" name="AutoShape 59"/>
            <p:cNvSpPr>
              <a:spLocks noChangeArrowheads="1"/>
            </p:cNvSpPr>
            <p:nvPr/>
          </p:nvSpPr>
          <p:spPr bwMode="auto">
            <a:xfrm flipH="1">
              <a:off x="2232340" y="3667877"/>
              <a:ext cx="466725" cy="209550"/>
            </a:xfrm>
            <a:prstGeom prst="rightArrow">
              <a:avLst>
                <a:gd name="adj1" fmla="val 50000"/>
                <a:gd name="adj2" fmla="val 55682"/>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54" name="Rectangle 3"/>
            <p:cNvSpPr>
              <a:spLocks noChangeArrowheads="1"/>
            </p:cNvSpPr>
            <p:nvPr/>
          </p:nvSpPr>
          <p:spPr bwMode="auto">
            <a:xfrm>
              <a:off x="445860" y="4376379"/>
              <a:ext cx="3962400" cy="523220"/>
            </a:xfrm>
            <a:prstGeom prst="rect">
              <a:avLst/>
            </a:prstGeom>
            <a:noFill/>
            <a:ln w="9525">
              <a:noFill/>
              <a:miter lim="800000"/>
              <a:headEnd/>
              <a:tailEnd/>
            </a:ln>
          </p:spPr>
          <p:txBody>
            <a:bodyPr>
              <a:spAutoFit/>
            </a:bodyPr>
            <a:lstStyle/>
            <a:p>
              <a:pPr algn="ctr"/>
              <a:r>
                <a:rPr lang="en-US" altLang="en-US" sz="1400" b="1">
                  <a:solidFill>
                    <a:srgbClr val="000099"/>
                  </a:solidFill>
                  <a:latin typeface="Arial" pitchFamily="34" charset="0"/>
                  <a:ea typeface="MS PGothic" pitchFamily="34" charset="-128"/>
                </a:rPr>
                <a:t>Start with hypothesis</a:t>
              </a:r>
            </a:p>
            <a:p>
              <a:pPr algn="ctr"/>
              <a:r>
                <a:rPr lang="en-US" altLang="en-US" sz="1400" b="1">
                  <a:solidFill>
                    <a:srgbClr val="000099"/>
                  </a:solidFill>
                  <a:latin typeface="Arial" pitchFamily="34" charset="0"/>
                  <a:ea typeface="MS PGothic" pitchFamily="34" charset="-128"/>
                </a:rPr>
                <a:t>Test against selected data</a:t>
              </a:r>
            </a:p>
          </p:txBody>
        </p:sp>
      </p:grpSp>
      <p:grpSp>
        <p:nvGrpSpPr>
          <p:cNvPr id="4" name="Group 13"/>
          <p:cNvGrpSpPr>
            <a:grpSpLocks/>
          </p:cNvGrpSpPr>
          <p:nvPr/>
        </p:nvGrpSpPr>
        <p:grpSpPr bwMode="auto">
          <a:xfrm>
            <a:off x="6172201" y="1827531"/>
            <a:ext cx="3919537" cy="2828925"/>
            <a:chOff x="4767264" y="2071545"/>
            <a:chExt cx="3919535" cy="2828054"/>
          </a:xfrm>
        </p:grpSpPr>
        <p:sp>
          <p:nvSpPr>
            <p:cNvPr id="13508" name="TextBox 230"/>
            <p:cNvSpPr txBox="1">
              <a:spLocks noChangeArrowheads="1"/>
            </p:cNvSpPr>
            <p:nvPr/>
          </p:nvSpPr>
          <p:spPr bwMode="auto">
            <a:xfrm>
              <a:off x="4767264" y="4376379"/>
              <a:ext cx="3919535" cy="523220"/>
            </a:xfrm>
            <a:prstGeom prst="rect">
              <a:avLst/>
            </a:prstGeom>
            <a:noFill/>
            <a:ln w="9525">
              <a:noFill/>
              <a:miter lim="800000"/>
              <a:headEnd/>
              <a:tailEnd/>
            </a:ln>
          </p:spPr>
          <p:txBody>
            <a:bodyPr>
              <a:spAutoFit/>
            </a:bodyPr>
            <a:lstStyle/>
            <a:p>
              <a:pPr algn="ctr"/>
              <a:r>
                <a:rPr lang="en-US" altLang="en-US" sz="1400" b="1">
                  <a:solidFill>
                    <a:srgbClr val="000099"/>
                  </a:solidFill>
                  <a:latin typeface="Arial" pitchFamily="34" charset="0"/>
                  <a:ea typeface="MS PGothic" pitchFamily="34" charset="-128"/>
                </a:rPr>
                <a:t>Data leads the way </a:t>
              </a:r>
              <a:br>
                <a:rPr lang="en-US" altLang="en-US" sz="1400" b="1">
                  <a:solidFill>
                    <a:srgbClr val="000099"/>
                  </a:solidFill>
                  <a:latin typeface="Arial" pitchFamily="34" charset="0"/>
                  <a:ea typeface="MS PGothic" pitchFamily="34" charset="-128"/>
                </a:rPr>
              </a:br>
              <a:r>
                <a:rPr lang="en-US" altLang="en-US" sz="1400" b="1">
                  <a:solidFill>
                    <a:srgbClr val="000099"/>
                  </a:solidFill>
                  <a:latin typeface="Arial" pitchFamily="34" charset="0"/>
                  <a:ea typeface="MS PGothic" pitchFamily="34" charset="-128"/>
                </a:rPr>
                <a:t>Explore </a:t>
              </a:r>
              <a:r>
                <a:rPr lang="en-US" altLang="en-US" sz="1400" b="1" i="1">
                  <a:solidFill>
                    <a:srgbClr val="000099"/>
                  </a:solidFill>
                  <a:latin typeface="Arial" pitchFamily="34" charset="0"/>
                  <a:ea typeface="MS PGothic" pitchFamily="34" charset="-128"/>
                </a:rPr>
                <a:t>all </a:t>
              </a:r>
              <a:r>
                <a:rPr lang="en-US" altLang="en-US" sz="1400" b="1">
                  <a:solidFill>
                    <a:srgbClr val="000099"/>
                  </a:solidFill>
                  <a:latin typeface="Arial" pitchFamily="34" charset="0"/>
                  <a:ea typeface="MS PGothic" pitchFamily="34" charset="-128"/>
                </a:rPr>
                <a:t>data, identify correlations</a:t>
              </a:r>
            </a:p>
          </p:txBody>
        </p:sp>
        <p:sp>
          <p:nvSpPr>
            <p:cNvPr id="13509" name="Rectangle 161"/>
            <p:cNvSpPr>
              <a:spLocks noChangeArrowheads="1"/>
            </p:cNvSpPr>
            <p:nvPr/>
          </p:nvSpPr>
          <p:spPr bwMode="auto">
            <a:xfrm>
              <a:off x="5099405" y="2071545"/>
              <a:ext cx="3362325" cy="2321593"/>
            </a:xfrm>
            <a:prstGeom prst="rect">
              <a:avLst/>
            </a:prstGeom>
            <a:noFill/>
            <a:ln w="38100">
              <a:solidFill>
                <a:schemeClr val="tx1"/>
              </a:solid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10" name="Text Box 172"/>
            <p:cNvSpPr txBox="1">
              <a:spLocks noChangeArrowheads="1"/>
            </p:cNvSpPr>
            <p:nvPr/>
          </p:nvSpPr>
          <p:spPr bwMode="auto">
            <a:xfrm>
              <a:off x="5614903" y="2071545"/>
              <a:ext cx="512762" cy="274638"/>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Data</a:t>
              </a:r>
            </a:p>
          </p:txBody>
        </p:sp>
        <p:sp>
          <p:nvSpPr>
            <p:cNvPr id="13511" name="Text Box 174"/>
            <p:cNvSpPr txBox="1">
              <a:spLocks noChangeArrowheads="1"/>
            </p:cNvSpPr>
            <p:nvPr/>
          </p:nvSpPr>
          <p:spPr bwMode="auto">
            <a:xfrm>
              <a:off x="7218278" y="4118500"/>
              <a:ext cx="996950" cy="274638"/>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Correlation</a:t>
              </a:r>
            </a:p>
          </p:txBody>
        </p:sp>
        <p:grpSp>
          <p:nvGrpSpPr>
            <p:cNvPr id="5" name="Group 53"/>
            <p:cNvGrpSpPr>
              <a:grpSpLocks/>
            </p:cNvGrpSpPr>
            <p:nvPr/>
          </p:nvGrpSpPr>
          <p:grpSpPr bwMode="auto">
            <a:xfrm>
              <a:off x="5425990" y="2362058"/>
              <a:ext cx="882650" cy="601662"/>
              <a:chOff x="3046" y="2509"/>
              <a:chExt cx="556" cy="379"/>
            </a:xfrm>
          </p:grpSpPr>
          <p:sp>
            <p:nvSpPr>
              <p:cNvPr id="13530" name="Rectangle 163"/>
              <p:cNvSpPr>
                <a:spLocks noChangeArrowheads="1"/>
              </p:cNvSpPr>
              <p:nvPr/>
            </p:nvSpPr>
            <p:spPr bwMode="auto">
              <a:xfrm>
                <a:off x="3074" y="2516"/>
                <a:ext cx="528" cy="372"/>
              </a:xfrm>
              <a:prstGeom prst="rect">
                <a:avLst/>
              </a:prstGeom>
              <a:noFill/>
              <a:ln w="19050">
                <a:solidFill>
                  <a:srgbClr val="FF3300"/>
                </a:solid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31" name="Oval 164"/>
              <p:cNvSpPr>
                <a:spLocks noChangeArrowheads="1"/>
              </p:cNvSpPr>
              <p:nvPr/>
            </p:nvSpPr>
            <p:spPr bwMode="auto">
              <a:xfrm>
                <a:off x="3114" y="2724"/>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2" name="Oval 166"/>
              <p:cNvSpPr>
                <a:spLocks noChangeArrowheads="1"/>
              </p:cNvSpPr>
              <p:nvPr/>
            </p:nvSpPr>
            <p:spPr bwMode="auto">
              <a:xfrm>
                <a:off x="3480" y="2628"/>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3" name="Text Box 167"/>
              <p:cNvSpPr txBox="1">
                <a:spLocks noChangeArrowheads="1"/>
              </p:cNvSpPr>
              <p:nvPr/>
            </p:nvSpPr>
            <p:spPr bwMode="auto">
              <a:xfrm>
                <a:off x="3046" y="2509"/>
                <a:ext cx="527" cy="135"/>
              </a:xfrm>
              <a:prstGeom prst="rect">
                <a:avLst/>
              </a:prstGeom>
              <a:noFill/>
              <a:ln w="9525">
                <a:noFill/>
                <a:miter lim="800000"/>
                <a:headEnd/>
                <a:tailEnd/>
              </a:ln>
            </p:spPr>
            <p:txBody>
              <a:bodyPr wrap="none">
                <a:spAutoFit/>
              </a:bodyPr>
              <a:lstStyle/>
              <a:p>
                <a:r>
                  <a:rPr lang="en-US" altLang="en-US" sz="800" i="1">
                    <a:latin typeface="Arial" pitchFamily="34" charset="0"/>
                    <a:ea typeface="MS PGothic" pitchFamily="34" charset="-128"/>
                  </a:rPr>
                  <a:t>All Information</a:t>
                </a:r>
              </a:p>
            </p:txBody>
          </p:sp>
          <p:sp>
            <p:nvSpPr>
              <p:cNvPr id="13534" name="Oval 168"/>
              <p:cNvSpPr>
                <a:spLocks noChangeArrowheads="1"/>
              </p:cNvSpPr>
              <p:nvPr/>
            </p:nvSpPr>
            <p:spPr bwMode="auto">
              <a:xfrm>
                <a:off x="3198" y="2790"/>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5" name="Oval 175"/>
              <p:cNvSpPr>
                <a:spLocks noChangeArrowheads="1"/>
              </p:cNvSpPr>
              <p:nvPr/>
            </p:nvSpPr>
            <p:spPr bwMode="auto">
              <a:xfrm>
                <a:off x="3220" y="2692"/>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6" name="Oval 176"/>
              <p:cNvSpPr>
                <a:spLocks noChangeArrowheads="1"/>
              </p:cNvSpPr>
              <p:nvPr/>
            </p:nvSpPr>
            <p:spPr bwMode="auto">
              <a:xfrm>
                <a:off x="3111" y="2613"/>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7" name="Oval 177"/>
              <p:cNvSpPr>
                <a:spLocks noChangeArrowheads="1"/>
              </p:cNvSpPr>
              <p:nvPr/>
            </p:nvSpPr>
            <p:spPr bwMode="auto">
              <a:xfrm>
                <a:off x="3263" y="2609"/>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8" name="Oval 178"/>
              <p:cNvSpPr>
                <a:spLocks noChangeArrowheads="1"/>
              </p:cNvSpPr>
              <p:nvPr/>
            </p:nvSpPr>
            <p:spPr bwMode="auto">
              <a:xfrm>
                <a:off x="3301" y="2719"/>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39" name="Oval 179"/>
              <p:cNvSpPr>
                <a:spLocks noChangeArrowheads="1"/>
              </p:cNvSpPr>
              <p:nvPr/>
            </p:nvSpPr>
            <p:spPr bwMode="auto">
              <a:xfrm>
                <a:off x="3385" y="2785"/>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40" name="Oval 180"/>
              <p:cNvSpPr>
                <a:spLocks noChangeArrowheads="1"/>
              </p:cNvSpPr>
              <p:nvPr/>
            </p:nvSpPr>
            <p:spPr bwMode="auto">
              <a:xfrm>
                <a:off x="3407" y="2687"/>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41" name="Oval 181"/>
              <p:cNvSpPr>
                <a:spLocks noChangeArrowheads="1"/>
              </p:cNvSpPr>
              <p:nvPr/>
            </p:nvSpPr>
            <p:spPr bwMode="auto">
              <a:xfrm>
                <a:off x="3488" y="2768"/>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grpSp>
        <p:grpSp>
          <p:nvGrpSpPr>
            <p:cNvPr id="6" name="Group 193"/>
            <p:cNvGrpSpPr>
              <a:grpSpLocks/>
            </p:cNvGrpSpPr>
            <p:nvPr/>
          </p:nvGrpSpPr>
          <p:grpSpPr bwMode="auto">
            <a:xfrm>
              <a:off x="7183353" y="3280300"/>
              <a:ext cx="952500" cy="819150"/>
              <a:chOff x="409" y="3210"/>
              <a:chExt cx="600" cy="516"/>
            </a:xfrm>
          </p:grpSpPr>
          <p:sp>
            <p:nvSpPr>
              <p:cNvPr id="13521" name="Line 184"/>
              <p:cNvSpPr>
                <a:spLocks noChangeShapeType="1"/>
              </p:cNvSpPr>
              <p:nvPr/>
            </p:nvSpPr>
            <p:spPr bwMode="auto">
              <a:xfrm>
                <a:off x="504" y="3210"/>
                <a:ext cx="0" cy="516"/>
              </a:xfrm>
              <a:prstGeom prst="line">
                <a:avLst/>
              </a:prstGeom>
              <a:noFill/>
              <a:ln w="9525">
                <a:solidFill>
                  <a:schemeClr val="tx1"/>
                </a:solidFill>
                <a:round/>
                <a:headEnd/>
                <a:tailEnd/>
              </a:ln>
            </p:spPr>
            <p:txBody>
              <a:bodyPr/>
              <a:lstStyle/>
              <a:p>
                <a:endParaRPr lang="en-IN"/>
              </a:p>
            </p:txBody>
          </p:sp>
          <p:sp>
            <p:nvSpPr>
              <p:cNvPr id="13522" name="Line 185"/>
              <p:cNvSpPr>
                <a:spLocks noChangeShapeType="1"/>
              </p:cNvSpPr>
              <p:nvPr/>
            </p:nvSpPr>
            <p:spPr bwMode="auto">
              <a:xfrm flipH="1">
                <a:off x="409" y="3649"/>
                <a:ext cx="600" cy="0"/>
              </a:xfrm>
              <a:prstGeom prst="line">
                <a:avLst/>
              </a:prstGeom>
              <a:noFill/>
              <a:ln w="9525">
                <a:solidFill>
                  <a:schemeClr val="tx1"/>
                </a:solidFill>
                <a:round/>
                <a:headEnd/>
                <a:tailEnd/>
              </a:ln>
            </p:spPr>
            <p:txBody>
              <a:bodyPr/>
              <a:lstStyle/>
              <a:p>
                <a:endParaRPr lang="en-IN"/>
              </a:p>
            </p:txBody>
          </p:sp>
          <p:sp>
            <p:nvSpPr>
              <p:cNvPr id="13523" name="Line 186"/>
              <p:cNvSpPr>
                <a:spLocks noChangeShapeType="1"/>
              </p:cNvSpPr>
              <p:nvPr/>
            </p:nvSpPr>
            <p:spPr bwMode="auto">
              <a:xfrm flipH="1">
                <a:off x="494" y="3272"/>
                <a:ext cx="492" cy="384"/>
              </a:xfrm>
              <a:prstGeom prst="line">
                <a:avLst/>
              </a:prstGeom>
              <a:noFill/>
              <a:ln w="9525">
                <a:solidFill>
                  <a:schemeClr val="tx1"/>
                </a:solidFill>
                <a:prstDash val="sysDot"/>
                <a:round/>
                <a:headEnd/>
                <a:tailEnd/>
              </a:ln>
            </p:spPr>
            <p:txBody>
              <a:bodyPr/>
              <a:lstStyle/>
              <a:p>
                <a:endParaRPr lang="en-IN"/>
              </a:p>
            </p:txBody>
          </p:sp>
          <p:sp>
            <p:nvSpPr>
              <p:cNvPr id="13524" name="Oval 187"/>
              <p:cNvSpPr>
                <a:spLocks noChangeArrowheads="1"/>
              </p:cNvSpPr>
              <p:nvPr/>
            </p:nvSpPr>
            <p:spPr bwMode="auto">
              <a:xfrm>
                <a:off x="643" y="3385"/>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25" name="Oval 188"/>
              <p:cNvSpPr>
                <a:spLocks noChangeArrowheads="1"/>
              </p:cNvSpPr>
              <p:nvPr/>
            </p:nvSpPr>
            <p:spPr bwMode="auto">
              <a:xfrm>
                <a:off x="653" y="3539"/>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26" name="Oval 189"/>
              <p:cNvSpPr>
                <a:spLocks noChangeArrowheads="1"/>
              </p:cNvSpPr>
              <p:nvPr/>
            </p:nvSpPr>
            <p:spPr bwMode="auto">
              <a:xfrm>
                <a:off x="764" y="3452"/>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27" name="Oval 190"/>
              <p:cNvSpPr>
                <a:spLocks noChangeArrowheads="1"/>
              </p:cNvSpPr>
              <p:nvPr/>
            </p:nvSpPr>
            <p:spPr bwMode="auto">
              <a:xfrm>
                <a:off x="848" y="3380"/>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28" name="Oval 191"/>
              <p:cNvSpPr>
                <a:spLocks noChangeArrowheads="1"/>
              </p:cNvSpPr>
              <p:nvPr/>
            </p:nvSpPr>
            <p:spPr bwMode="auto">
              <a:xfrm>
                <a:off x="744" y="3306"/>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29" name="Oval 192"/>
              <p:cNvSpPr>
                <a:spLocks noChangeArrowheads="1"/>
              </p:cNvSpPr>
              <p:nvPr/>
            </p:nvSpPr>
            <p:spPr bwMode="auto">
              <a:xfrm>
                <a:off x="825" y="3219"/>
                <a:ext cx="78" cy="78"/>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grpSp>
        <p:pic>
          <p:nvPicPr>
            <p:cNvPr id="13514" name="Picture 54"/>
            <p:cNvPicPr>
              <a:picLocks noChangeAspect="1" noChangeArrowheads="1"/>
            </p:cNvPicPr>
            <p:nvPr/>
          </p:nvPicPr>
          <p:blipFill>
            <a:blip r:embed="rId5"/>
            <a:srcRect/>
            <a:stretch>
              <a:fillRect/>
            </a:stretch>
          </p:blipFill>
          <p:spPr bwMode="auto">
            <a:xfrm>
              <a:off x="7196053" y="2298558"/>
              <a:ext cx="1000125" cy="762000"/>
            </a:xfrm>
            <a:prstGeom prst="rect">
              <a:avLst/>
            </a:prstGeom>
            <a:noFill/>
            <a:ln w="9525">
              <a:noFill/>
              <a:miter lim="800000"/>
              <a:headEnd/>
              <a:tailEnd/>
            </a:ln>
          </p:spPr>
        </p:pic>
        <p:sp>
          <p:nvSpPr>
            <p:cNvPr id="13515" name="AutoShape 60"/>
            <p:cNvSpPr>
              <a:spLocks noChangeArrowheads="1"/>
            </p:cNvSpPr>
            <p:nvPr/>
          </p:nvSpPr>
          <p:spPr bwMode="auto">
            <a:xfrm>
              <a:off x="6564228" y="2609708"/>
              <a:ext cx="466725" cy="209550"/>
            </a:xfrm>
            <a:prstGeom prst="rightArrow">
              <a:avLst>
                <a:gd name="adj1" fmla="val 50000"/>
                <a:gd name="adj2" fmla="val 55682"/>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16" name="AutoShape 62"/>
            <p:cNvSpPr>
              <a:spLocks noChangeArrowheads="1"/>
            </p:cNvSpPr>
            <p:nvPr/>
          </p:nvSpPr>
          <p:spPr bwMode="auto">
            <a:xfrm flipH="1">
              <a:off x="6510253" y="3570813"/>
              <a:ext cx="466725" cy="209550"/>
            </a:xfrm>
            <a:prstGeom prst="rightArrow">
              <a:avLst>
                <a:gd name="adj1" fmla="val 50000"/>
                <a:gd name="adj2" fmla="val 55682"/>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517" name="Text Box 172"/>
            <p:cNvSpPr txBox="1">
              <a:spLocks noChangeArrowheads="1"/>
            </p:cNvSpPr>
            <p:nvPr/>
          </p:nvSpPr>
          <p:spPr bwMode="auto">
            <a:xfrm>
              <a:off x="7169065" y="2073133"/>
              <a:ext cx="1023938" cy="274637"/>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Exploration</a:t>
              </a:r>
            </a:p>
          </p:txBody>
        </p:sp>
        <p:sp>
          <p:nvSpPr>
            <p:cNvPr id="13518" name="Text Box 174"/>
            <p:cNvSpPr txBox="1">
              <a:spLocks noChangeArrowheads="1"/>
            </p:cNvSpPr>
            <p:nvPr/>
          </p:nvSpPr>
          <p:spPr bwMode="auto">
            <a:xfrm>
              <a:off x="5238665" y="4120088"/>
              <a:ext cx="1508125" cy="274637"/>
            </a:xfrm>
            <a:prstGeom prst="rect">
              <a:avLst/>
            </a:prstGeom>
            <a:noFill/>
            <a:ln w="9525">
              <a:noFill/>
              <a:miter lim="800000"/>
              <a:headEnd/>
              <a:tailEnd/>
            </a:ln>
          </p:spPr>
          <p:txBody>
            <a:bodyPr wrap="none">
              <a:spAutoFit/>
            </a:bodyPr>
            <a:lstStyle/>
            <a:p>
              <a:r>
                <a:rPr lang="en-US" altLang="en-US" sz="1200" b="1">
                  <a:solidFill>
                    <a:schemeClr val="accent2"/>
                  </a:solidFill>
                  <a:latin typeface="Arial" pitchFamily="34" charset="0"/>
                  <a:ea typeface="MS PGothic" pitchFamily="34" charset="-128"/>
                </a:rPr>
                <a:t>Actionable Insight</a:t>
              </a:r>
            </a:p>
          </p:txBody>
        </p:sp>
        <p:pic>
          <p:nvPicPr>
            <p:cNvPr id="13519" name="Picture 65"/>
            <p:cNvPicPr>
              <a:picLocks noChangeAspect="1" noChangeArrowheads="1"/>
            </p:cNvPicPr>
            <p:nvPr/>
          </p:nvPicPr>
          <p:blipFill>
            <a:blip r:embed="rId6"/>
            <a:srcRect/>
            <a:stretch>
              <a:fillRect/>
            </a:stretch>
          </p:blipFill>
          <p:spPr bwMode="auto">
            <a:xfrm>
              <a:off x="5491078" y="3337450"/>
              <a:ext cx="895350" cy="709613"/>
            </a:xfrm>
            <a:prstGeom prst="rect">
              <a:avLst/>
            </a:prstGeom>
            <a:noFill/>
            <a:ln w="9525">
              <a:noFill/>
              <a:miter lim="800000"/>
              <a:headEnd/>
              <a:tailEnd/>
            </a:ln>
          </p:spPr>
        </p:pic>
        <p:sp>
          <p:nvSpPr>
            <p:cNvPr id="13520" name="AutoShape 58"/>
            <p:cNvSpPr>
              <a:spLocks noChangeArrowheads="1"/>
            </p:cNvSpPr>
            <p:nvPr/>
          </p:nvSpPr>
          <p:spPr bwMode="auto">
            <a:xfrm rot="5400000">
              <a:off x="7658016" y="3121062"/>
              <a:ext cx="152401" cy="209550"/>
            </a:xfrm>
            <a:prstGeom prst="rightArrow">
              <a:avLst>
                <a:gd name="adj1" fmla="val 50000"/>
                <a:gd name="adj2" fmla="val 48866"/>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grpSp>
      <p:grpSp>
        <p:nvGrpSpPr>
          <p:cNvPr id="7" name="Group 15"/>
          <p:cNvGrpSpPr>
            <a:grpSpLocks/>
          </p:cNvGrpSpPr>
          <p:nvPr/>
        </p:nvGrpSpPr>
        <p:grpSpPr bwMode="auto">
          <a:xfrm>
            <a:off x="2179638" y="4773930"/>
            <a:ext cx="3402013" cy="1722438"/>
            <a:chOff x="774660" y="4950047"/>
            <a:chExt cx="3401515" cy="1721173"/>
          </a:xfrm>
        </p:grpSpPr>
        <p:sp>
          <p:nvSpPr>
            <p:cNvPr id="13452" name="Rectangle 4"/>
            <p:cNvSpPr>
              <a:spLocks noChangeArrowheads="1"/>
            </p:cNvSpPr>
            <p:nvPr/>
          </p:nvSpPr>
          <p:spPr bwMode="auto">
            <a:xfrm>
              <a:off x="781365" y="4950047"/>
              <a:ext cx="3394810" cy="1406006"/>
            </a:xfrm>
            <a:prstGeom prst="rect">
              <a:avLst/>
            </a:prstGeom>
            <a:noFill/>
            <a:ln w="38100">
              <a:solidFill>
                <a:schemeClr val="tx1"/>
              </a:solidFill>
              <a:miter lim="800000"/>
              <a:headEnd/>
              <a:tailEnd/>
            </a:ln>
          </p:spPr>
          <p:txBody>
            <a:bodyPr wrap="none" anchor="ctr"/>
            <a:lstStyle/>
            <a:p>
              <a:endParaRPr lang="fr-FR" altLang="en-US" sz="1800">
                <a:latin typeface="Arial" pitchFamily="34" charset="0"/>
                <a:ea typeface="MS PGothic" pitchFamily="34" charset="-128"/>
              </a:endParaRPr>
            </a:p>
          </p:txBody>
        </p:sp>
        <p:sp>
          <p:nvSpPr>
            <p:cNvPr id="13453" name="AutoShape 57"/>
            <p:cNvSpPr>
              <a:spLocks noChangeArrowheads="1"/>
            </p:cNvSpPr>
            <p:nvPr/>
          </p:nvSpPr>
          <p:spPr bwMode="auto">
            <a:xfrm>
              <a:off x="1298014" y="5608844"/>
              <a:ext cx="281754" cy="201532"/>
            </a:xfrm>
            <a:prstGeom prst="rightArrow">
              <a:avLst>
                <a:gd name="adj1" fmla="val 50000"/>
                <a:gd name="adj2" fmla="val 55683"/>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333" name="Line 50"/>
            <p:cNvSpPr>
              <a:spLocks noChangeShapeType="1"/>
            </p:cNvSpPr>
            <p:nvPr/>
          </p:nvSpPr>
          <p:spPr bwMode="auto">
            <a:xfrm flipH="1" flipV="1">
              <a:off x="1096876" y="5613135"/>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34" name="Line 51"/>
            <p:cNvSpPr>
              <a:spLocks noChangeShapeType="1"/>
            </p:cNvSpPr>
            <p:nvPr/>
          </p:nvSpPr>
          <p:spPr bwMode="auto">
            <a:xfrm flipH="1" flipV="1">
              <a:off x="1077829" y="5641689"/>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35" name="Line 52"/>
            <p:cNvSpPr>
              <a:spLocks noChangeShapeType="1"/>
            </p:cNvSpPr>
            <p:nvPr/>
          </p:nvSpPr>
          <p:spPr bwMode="auto">
            <a:xfrm flipH="1">
              <a:off x="1112749" y="5668657"/>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36" name="Oval 53"/>
            <p:cNvSpPr>
              <a:spLocks noChangeArrowheads="1"/>
            </p:cNvSpPr>
            <p:nvPr/>
          </p:nvSpPr>
          <p:spPr bwMode="auto">
            <a:xfrm>
              <a:off x="1200048" y="5778113"/>
              <a:ext cx="71428" cy="103112"/>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37" name="Line 54"/>
            <p:cNvSpPr>
              <a:spLocks noChangeShapeType="1"/>
            </p:cNvSpPr>
            <p:nvPr/>
          </p:nvSpPr>
          <p:spPr bwMode="auto">
            <a:xfrm flipH="1" flipV="1">
              <a:off x="1096876" y="5803495"/>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38" name="Line 55"/>
            <p:cNvSpPr>
              <a:spLocks noChangeShapeType="1"/>
            </p:cNvSpPr>
            <p:nvPr/>
          </p:nvSpPr>
          <p:spPr bwMode="auto">
            <a:xfrm flipH="1" flipV="1">
              <a:off x="1077829" y="5832049"/>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39" name="Line 56"/>
            <p:cNvSpPr>
              <a:spLocks noChangeShapeType="1"/>
            </p:cNvSpPr>
            <p:nvPr/>
          </p:nvSpPr>
          <p:spPr bwMode="auto">
            <a:xfrm flipH="1">
              <a:off x="1112749" y="5860603"/>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0" name="Oval 57"/>
            <p:cNvSpPr>
              <a:spLocks noChangeArrowheads="1"/>
            </p:cNvSpPr>
            <p:nvPr/>
          </p:nvSpPr>
          <p:spPr bwMode="auto">
            <a:xfrm>
              <a:off x="973069" y="5700384"/>
              <a:ext cx="69840" cy="103111"/>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41" name="Line 58"/>
            <p:cNvSpPr>
              <a:spLocks noChangeShapeType="1"/>
            </p:cNvSpPr>
            <p:nvPr/>
          </p:nvSpPr>
          <p:spPr bwMode="auto">
            <a:xfrm flipH="1" flipV="1">
              <a:off x="869896" y="5725765"/>
              <a:ext cx="96824"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2" name="Line 59"/>
            <p:cNvSpPr>
              <a:spLocks noChangeShapeType="1"/>
            </p:cNvSpPr>
            <p:nvPr/>
          </p:nvSpPr>
          <p:spPr bwMode="auto">
            <a:xfrm flipH="1" flipV="1">
              <a:off x="849262" y="5752732"/>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3" name="Line 60"/>
            <p:cNvSpPr>
              <a:spLocks noChangeShapeType="1"/>
            </p:cNvSpPr>
            <p:nvPr/>
          </p:nvSpPr>
          <p:spPr bwMode="auto">
            <a:xfrm flipH="1">
              <a:off x="884182" y="5781286"/>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4" name="Oval 53"/>
            <p:cNvSpPr>
              <a:spLocks noChangeArrowheads="1"/>
            </p:cNvSpPr>
            <p:nvPr/>
          </p:nvSpPr>
          <p:spPr bwMode="auto">
            <a:xfrm>
              <a:off x="1200048" y="5584581"/>
              <a:ext cx="71428" cy="104698"/>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45" name="Oval 53"/>
            <p:cNvSpPr>
              <a:spLocks noChangeArrowheads="1"/>
            </p:cNvSpPr>
            <p:nvPr/>
          </p:nvSpPr>
          <p:spPr bwMode="auto">
            <a:xfrm>
              <a:off x="1007989" y="5897089"/>
              <a:ext cx="71427" cy="104698"/>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46" name="Line 54"/>
            <p:cNvSpPr>
              <a:spLocks noChangeShapeType="1"/>
            </p:cNvSpPr>
            <p:nvPr/>
          </p:nvSpPr>
          <p:spPr bwMode="auto">
            <a:xfrm flipH="1" flipV="1">
              <a:off x="904816" y="5922470"/>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7" name="Line 55"/>
            <p:cNvSpPr>
              <a:spLocks noChangeShapeType="1"/>
            </p:cNvSpPr>
            <p:nvPr/>
          </p:nvSpPr>
          <p:spPr bwMode="auto">
            <a:xfrm flipH="1" flipV="1">
              <a:off x="885769" y="5951024"/>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8" name="Line 56"/>
            <p:cNvSpPr>
              <a:spLocks noChangeShapeType="1"/>
            </p:cNvSpPr>
            <p:nvPr/>
          </p:nvSpPr>
          <p:spPr bwMode="auto">
            <a:xfrm flipH="1">
              <a:off x="919102" y="5979578"/>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49" name="Line 50"/>
            <p:cNvSpPr>
              <a:spLocks noChangeShapeType="1"/>
            </p:cNvSpPr>
            <p:nvPr/>
          </p:nvSpPr>
          <p:spPr bwMode="auto">
            <a:xfrm flipH="1" flipV="1">
              <a:off x="963545" y="5475124"/>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50" name="Line 51"/>
            <p:cNvSpPr>
              <a:spLocks noChangeShapeType="1"/>
            </p:cNvSpPr>
            <p:nvPr/>
          </p:nvSpPr>
          <p:spPr bwMode="auto">
            <a:xfrm flipH="1" flipV="1">
              <a:off x="944498" y="5503678"/>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51" name="Line 52"/>
            <p:cNvSpPr>
              <a:spLocks noChangeShapeType="1"/>
            </p:cNvSpPr>
            <p:nvPr/>
          </p:nvSpPr>
          <p:spPr bwMode="auto">
            <a:xfrm flipH="1">
              <a:off x="977830" y="5532232"/>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52" name="Oval 53"/>
            <p:cNvSpPr>
              <a:spLocks noChangeArrowheads="1"/>
            </p:cNvSpPr>
            <p:nvPr/>
          </p:nvSpPr>
          <p:spPr bwMode="auto">
            <a:xfrm>
              <a:off x="1065130" y="5446570"/>
              <a:ext cx="71427" cy="104698"/>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grpSp>
          <p:nvGrpSpPr>
            <p:cNvPr id="8" name="Group 352"/>
            <p:cNvGrpSpPr>
              <a:grpSpLocks/>
            </p:cNvGrpSpPr>
            <p:nvPr/>
          </p:nvGrpSpPr>
          <p:grpSpPr bwMode="auto">
            <a:xfrm>
              <a:off x="1630697" y="5290628"/>
              <a:ext cx="602695" cy="764093"/>
              <a:chOff x="2862797" y="2496753"/>
              <a:chExt cx="602695" cy="764093"/>
            </a:xfrm>
          </p:grpSpPr>
          <p:sp>
            <p:nvSpPr>
              <p:cNvPr id="13497" name="Magnetic Disk 353"/>
              <p:cNvSpPr>
                <a:spLocks noChangeArrowheads="1"/>
              </p:cNvSpPr>
              <p:nvPr/>
            </p:nvSpPr>
            <p:spPr bwMode="auto">
              <a:xfrm>
                <a:off x="2862797" y="2496753"/>
                <a:ext cx="602695" cy="764093"/>
              </a:xfrm>
              <a:prstGeom prst="flowChartMagneticDisk">
                <a:avLst/>
              </a:prstGeom>
              <a:gradFill rotWithShape="1">
                <a:gsLst>
                  <a:gs pos="0">
                    <a:srgbClr val="FFFFFF"/>
                  </a:gs>
                  <a:gs pos="100000">
                    <a:srgbClr val="005BA0">
                      <a:alpha val="50000"/>
                    </a:srgbClr>
                  </a:gs>
                </a:gsLst>
                <a:lin ang="5400000"/>
              </a:gradFill>
              <a:ln w="12700">
                <a:solidFill>
                  <a:schemeClr val="tx1"/>
                </a:solidFill>
                <a:round/>
                <a:headEnd type="none" w="sm" len="sm"/>
                <a:tailEnd type="none" w="sm" len="sm"/>
              </a:ln>
            </p:spPr>
            <p:txBody>
              <a:bodyPr/>
              <a:lstStyle/>
              <a:p>
                <a:endParaRPr lang="fr-FR" altLang="en-US" sz="1600">
                  <a:latin typeface="Arial" pitchFamily="34" charset="0"/>
                  <a:ea typeface="MS PGothic" pitchFamily="34" charset="-128"/>
                </a:endParaRPr>
              </a:p>
            </p:txBody>
          </p:sp>
          <p:grpSp>
            <p:nvGrpSpPr>
              <p:cNvPr id="9" name="Group 354"/>
              <p:cNvGrpSpPr>
                <a:grpSpLocks/>
              </p:cNvGrpSpPr>
              <p:nvPr/>
            </p:nvGrpSpPr>
            <p:grpSpPr bwMode="auto">
              <a:xfrm>
                <a:off x="2941225" y="2782681"/>
                <a:ext cx="445839" cy="432744"/>
                <a:chOff x="4674038" y="6129622"/>
                <a:chExt cx="445839" cy="432744"/>
              </a:xfrm>
            </p:grpSpPr>
            <p:sp>
              <p:nvSpPr>
                <p:cNvPr id="13499" name="Oval 166"/>
                <p:cNvSpPr>
                  <a:spLocks noChangeArrowheads="1"/>
                </p:cNvSpPr>
                <p:nvPr/>
              </p:nvSpPr>
              <p:spPr bwMode="auto">
                <a:xfrm>
                  <a:off x="4994410" y="6129622"/>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0" name="Oval 177"/>
                <p:cNvSpPr>
                  <a:spLocks noChangeArrowheads="1"/>
                </p:cNvSpPr>
                <p:nvPr/>
              </p:nvSpPr>
              <p:spPr bwMode="auto">
                <a:xfrm>
                  <a:off x="4994320" y="6286141"/>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1" name="Oval 178"/>
                <p:cNvSpPr>
                  <a:spLocks noChangeArrowheads="1"/>
                </p:cNvSpPr>
                <p:nvPr/>
              </p:nvSpPr>
              <p:spPr bwMode="auto">
                <a:xfrm>
                  <a:off x="4839397" y="6286141"/>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2" name="Oval 179"/>
                <p:cNvSpPr>
                  <a:spLocks noChangeArrowheads="1"/>
                </p:cNvSpPr>
                <p:nvPr/>
              </p:nvSpPr>
              <p:spPr bwMode="auto">
                <a:xfrm>
                  <a:off x="4674038" y="6129622"/>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3" name="Oval 180"/>
                <p:cNvSpPr>
                  <a:spLocks noChangeArrowheads="1"/>
                </p:cNvSpPr>
                <p:nvPr/>
              </p:nvSpPr>
              <p:spPr bwMode="auto">
                <a:xfrm>
                  <a:off x="4674038" y="6286141"/>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4" name="Oval 181"/>
                <p:cNvSpPr>
                  <a:spLocks noChangeArrowheads="1"/>
                </p:cNvSpPr>
                <p:nvPr/>
              </p:nvSpPr>
              <p:spPr bwMode="auto">
                <a:xfrm>
                  <a:off x="4839397" y="6129622"/>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5" name="Oval 177"/>
                <p:cNvSpPr>
                  <a:spLocks noChangeArrowheads="1"/>
                </p:cNvSpPr>
                <p:nvPr/>
              </p:nvSpPr>
              <p:spPr bwMode="auto">
                <a:xfrm>
                  <a:off x="4996052" y="6438541"/>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6" name="Oval 178"/>
                <p:cNvSpPr>
                  <a:spLocks noChangeArrowheads="1"/>
                </p:cNvSpPr>
                <p:nvPr/>
              </p:nvSpPr>
              <p:spPr bwMode="auto">
                <a:xfrm>
                  <a:off x="4841129" y="6438541"/>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sp>
              <p:nvSpPr>
                <p:cNvPr id="13507" name="Oval 180"/>
                <p:cNvSpPr>
                  <a:spLocks noChangeArrowheads="1"/>
                </p:cNvSpPr>
                <p:nvPr/>
              </p:nvSpPr>
              <p:spPr bwMode="auto">
                <a:xfrm>
                  <a:off x="4675770" y="6438541"/>
                  <a:ext cx="123825" cy="123825"/>
                </a:xfrm>
                <a:prstGeom prst="ellipse">
                  <a:avLst/>
                </a:prstGeom>
                <a:solidFill>
                  <a:schemeClr val="accent2"/>
                </a:solidFill>
                <a:ln w="9525">
                  <a:noFill/>
                  <a:round/>
                  <a:headEnd/>
                  <a:tailEnd/>
                </a:ln>
              </p:spPr>
              <p:txBody>
                <a:bodyPr wrap="none" anchor="ctr"/>
                <a:lstStyle/>
                <a:p>
                  <a:endParaRPr lang="fr-FR" altLang="en-US" sz="1800">
                    <a:latin typeface="Arial" pitchFamily="34" charset="0"/>
                    <a:ea typeface="MS PGothic" pitchFamily="34" charset="-128"/>
                  </a:endParaRPr>
                </a:p>
              </p:txBody>
            </p:sp>
          </p:grpSp>
        </p:grpSp>
        <p:sp>
          <p:nvSpPr>
            <p:cNvPr id="13475" name="AutoShape 57"/>
            <p:cNvSpPr>
              <a:spLocks noChangeArrowheads="1"/>
            </p:cNvSpPr>
            <p:nvPr/>
          </p:nvSpPr>
          <p:spPr bwMode="auto">
            <a:xfrm>
              <a:off x="2306784" y="5608844"/>
              <a:ext cx="281754" cy="201532"/>
            </a:xfrm>
            <a:prstGeom prst="rightArrow">
              <a:avLst>
                <a:gd name="adj1" fmla="val 50000"/>
                <a:gd name="adj2" fmla="val 55683"/>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pic>
          <p:nvPicPr>
            <p:cNvPr id="13476" name="Picture 365" descr="MC900078753.WMF"/>
            <p:cNvPicPr>
              <a:picLocks noChangeAspect="1"/>
            </p:cNvPicPr>
            <p:nvPr/>
          </p:nvPicPr>
          <p:blipFill>
            <a:blip r:embed="rId7"/>
            <a:srcRect/>
            <a:stretch>
              <a:fillRect/>
            </a:stretch>
          </p:blipFill>
          <p:spPr bwMode="auto">
            <a:xfrm flipH="1">
              <a:off x="2741200" y="5363071"/>
              <a:ext cx="539025" cy="573069"/>
            </a:xfrm>
            <a:prstGeom prst="rect">
              <a:avLst/>
            </a:prstGeom>
            <a:noFill/>
            <a:ln w="9525">
              <a:noFill/>
              <a:miter lim="800000"/>
              <a:headEnd/>
              <a:tailEnd/>
            </a:ln>
          </p:spPr>
        </p:pic>
        <p:pic>
          <p:nvPicPr>
            <p:cNvPr id="13477" name="Picture 366" descr="MC900432614.PNG"/>
            <p:cNvPicPr>
              <a:picLocks noChangeAspect="1"/>
            </p:cNvPicPr>
            <p:nvPr/>
          </p:nvPicPr>
          <p:blipFill>
            <a:blip r:embed="rId8"/>
            <a:srcRect/>
            <a:stretch>
              <a:fillRect/>
            </a:stretch>
          </p:blipFill>
          <p:spPr bwMode="auto">
            <a:xfrm>
              <a:off x="2621987" y="5596940"/>
              <a:ext cx="376307" cy="376307"/>
            </a:xfrm>
            <a:prstGeom prst="rect">
              <a:avLst/>
            </a:prstGeom>
            <a:noFill/>
            <a:ln w="9525">
              <a:noFill/>
              <a:miter lim="800000"/>
              <a:headEnd/>
              <a:tailEnd/>
            </a:ln>
          </p:spPr>
        </p:pic>
        <p:pic>
          <p:nvPicPr>
            <p:cNvPr id="13478" name="Picture 65"/>
            <p:cNvPicPr>
              <a:picLocks noChangeAspect="1" noChangeArrowheads="1"/>
            </p:cNvPicPr>
            <p:nvPr/>
          </p:nvPicPr>
          <p:blipFill>
            <a:blip r:embed="rId6"/>
            <a:srcRect/>
            <a:stretch>
              <a:fillRect/>
            </a:stretch>
          </p:blipFill>
          <p:spPr bwMode="auto">
            <a:xfrm flipH="1">
              <a:off x="3595996" y="5509047"/>
              <a:ext cx="517331" cy="410012"/>
            </a:xfrm>
            <a:prstGeom prst="rect">
              <a:avLst/>
            </a:prstGeom>
            <a:noFill/>
            <a:ln w="9525">
              <a:noFill/>
              <a:miter lim="800000"/>
              <a:headEnd/>
              <a:tailEnd/>
            </a:ln>
          </p:spPr>
        </p:pic>
        <p:sp>
          <p:nvSpPr>
            <p:cNvPr id="13479" name="AutoShape 57"/>
            <p:cNvSpPr>
              <a:spLocks noChangeArrowheads="1"/>
            </p:cNvSpPr>
            <p:nvPr/>
          </p:nvSpPr>
          <p:spPr bwMode="auto">
            <a:xfrm>
              <a:off x="3287311" y="5608844"/>
              <a:ext cx="281754" cy="201532"/>
            </a:xfrm>
            <a:prstGeom prst="rightArrow">
              <a:avLst>
                <a:gd name="adj1" fmla="val 50000"/>
                <a:gd name="adj2" fmla="val 55683"/>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371" name="Line 50"/>
            <p:cNvSpPr>
              <a:spLocks noChangeShapeType="1"/>
            </p:cNvSpPr>
            <p:nvPr/>
          </p:nvSpPr>
          <p:spPr bwMode="auto">
            <a:xfrm flipH="1" flipV="1">
              <a:off x="1171477" y="5968473"/>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72" name="Line 51"/>
            <p:cNvSpPr>
              <a:spLocks noChangeShapeType="1"/>
            </p:cNvSpPr>
            <p:nvPr/>
          </p:nvSpPr>
          <p:spPr bwMode="auto">
            <a:xfrm flipH="1" flipV="1">
              <a:off x="1154017" y="5997028"/>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73" name="Line 52"/>
            <p:cNvSpPr>
              <a:spLocks noChangeShapeType="1"/>
            </p:cNvSpPr>
            <p:nvPr/>
          </p:nvSpPr>
          <p:spPr bwMode="auto">
            <a:xfrm flipH="1">
              <a:off x="1187350" y="6023996"/>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74" name="Oval 53"/>
            <p:cNvSpPr>
              <a:spLocks noChangeArrowheads="1"/>
            </p:cNvSpPr>
            <p:nvPr/>
          </p:nvSpPr>
          <p:spPr bwMode="auto">
            <a:xfrm>
              <a:off x="1274650" y="5939919"/>
              <a:ext cx="71427" cy="103112"/>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86" name="Line 50"/>
            <p:cNvSpPr>
              <a:spLocks noChangeShapeType="1"/>
            </p:cNvSpPr>
            <p:nvPr/>
          </p:nvSpPr>
          <p:spPr bwMode="auto">
            <a:xfrm flipH="1" flipV="1">
              <a:off x="938149" y="6074758"/>
              <a:ext cx="99997"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87" name="Line 51"/>
            <p:cNvSpPr>
              <a:spLocks noChangeShapeType="1"/>
            </p:cNvSpPr>
            <p:nvPr/>
          </p:nvSpPr>
          <p:spPr bwMode="auto">
            <a:xfrm flipH="1" flipV="1">
              <a:off x="920689" y="6103312"/>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88" name="Line 52"/>
            <p:cNvSpPr>
              <a:spLocks noChangeShapeType="1"/>
            </p:cNvSpPr>
            <p:nvPr/>
          </p:nvSpPr>
          <p:spPr bwMode="auto">
            <a:xfrm flipH="1">
              <a:off x="954022" y="6131866"/>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89" name="Oval 53"/>
            <p:cNvSpPr>
              <a:spLocks noChangeArrowheads="1"/>
            </p:cNvSpPr>
            <p:nvPr/>
          </p:nvSpPr>
          <p:spPr bwMode="auto">
            <a:xfrm>
              <a:off x="1041321" y="6046204"/>
              <a:ext cx="71428" cy="104698"/>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91" name="Line 50"/>
            <p:cNvSpPr>
              <a:spLocks noChangeShapeType="1"/>
            </p:cNvSpPr>
            <p:nvPr/>
          </p:nvSpPr>
          <p:spPr bwMode="auto">
            <a:xfrm flipH="1" flipV="1">
              <a:off x="1158779" y="5332354"/>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92" name="Line 51"/>
            <p:cNvSpPr>
              <a:spLocks noChangeShapeType="1"/>
            </p:cNvSpPr>
            <p:nvPr/>
          </p:nvSpPr>
          <p:spPr bwMode="auto">
            <a:xfrm flipH="1" flipV="1">
              <a:off x="1141319" y="5359321"/>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93" name="Line 52"/>
            <p:cNvSpPr>
              <a:spLocks noChangeShapeType="1"/>
            </p:cNvSpPr>
            <p:nvPr/>
          </p:nvSpPr>
          <p:spPr bwMode="auto">
            <a:xfrm flipH="1">
              <a:off x="1174651" y="5387875"/>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94" name="Oval 53"/>
            <p:cNvSpPr>
              <a:spLocks noChangeArrowheads="1"/>
            </p:cNvSpPr>
            <p:nvPr/>
          </p:nvSpPr>
          <p:spPr bwMode="auto">
            <a:xfrm>
              <a:off x="1261952" y="5302213"/>
              <a:ext cx="71427" cy="104698"/>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396" name="Line 50"/>
            <p:cNvSpPr>
              <a:spLocks noChangeShapeType="1"/>
            </p:cNvSpPr>
            <p:nvPr/>
          </p:nvSpPr>
          <p:spPr bwMode="auto">
            <a:xfrm flipH="1" flipV="1">
              <a:off x="876245" y="5264141"/>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97" name="Line 51"/>
            <p:cNvSpPr>
              <a:spLocks noChangeShapeType="1"/>
            </p:cNvSpPr>
            <p:nvPr/>
          </p:nvSpPr>
          <p:spPr bwMode="auto">
            <a:xfrm flipH="1" flipV="1">
              <a:off x="857198" y="5292695"/>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98" name="Line 52"/>
            <p:cNvSpPr>
              <a:spLocks noChangeShapeType="1"/>
            </p:cNvSpPr>
            <p:nvPr/>
          </p:nvSpPr>
          <p:spPr bwMode="auto">
            <a:xfrm flipH="1">
              <a:off x="890531" y="5319663"/>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399" name="Oval 53"/>
            <p:cNvSpPr>
              <a:spLocks noChangeArrowheads="1"/>
            </p:cNvSpPr>
            <p:nvPr/>
          </p:nvSpPr>
          <p:spPr bwMode="auto">
            <a:xfrm>
              <a:off x="979418" y="5234001"/>
              <a:ext cx="69840" cy="104698"/>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13496" name="Rectangle 399"/>
            <p:cNvSpPr>
              <a:spLocks noChangeArrowheads="1"/>
            </p:cNvSpPr>
            <p:nvPr/>
          </p:nvSpPr>
          <p:spPr bwMode="auto">
            <a:xfrm>
              <a:off x="774660" y="6363443"/>
              <a:ext cx="3401515" cy="307777"/>
            </a:xfrm>
            <a:prstGeom prst="rect">
              <a:avLst/>
            </a:prstGeom>
            <a:noFill/>
            <a:ln w="9525">
              <a:noFill/>
              <a:miter lim="800000"/>
              <a:headEnd/>
              <a:tailEnd/>
            </a:ln>
          </p:spPr>
          <p:txBody>
            <a:bodyPr>
              <a:spAutoFit/>
            </a:bodyPr>
            <a:lstStyle/>
            <a:p>
              <a:pPr algn="ctr"/>
              <a:r>
                <a:rPr lang="en-US" altLang="en-US" sz="1400" b="1">
                  <a:solidFill>
                    <a:srgbClr val="000099"/>
                  </a:solidFill>
                  <a:latin typeface="Arial" pitchFamily="34" charset="0"/>
                  <a:ea typeface="MS PGothic" pitchFamily="34" charset="-128"/>
                </a:rPr>
                <a:t>Analyze after landing…</a:t>
              </a:r>
            </a:p>
          </p:txBody>
        </p:sp>
      </p:grpSp>
      <p:grpSp>
        <p:nvGrpSpPr>
          <p:cNvPr id="10" name="Group 14"/>
          <p:cNvGrpSpPr>
            <a:grpSpLocks/>
          </p:cNvGrpSpPr>
          <p:nvPr/>
        </p:nvGrpSpPr>
        <p:grpSpPr bwMode="auto">
          <a:xfrm>
            <a:off x="6494463" y="4786630"/>
            <a:ext cx="3402013" cy="1720850"/>
            <a:chOff x="5090100" y="4961319"/>
            <a:chExt cx="3401515" cy="1721173"/>
          </a:xfrm>
        </p:grpSpPr>
        <p:sp>
          <p:nvSpPr>
            <p:cNvPr id="13330" name="Rectangle 4"/>
            <p:cNvSpPr>
              <a:spLocks noChangeArrowheads="1"/>
            </p:cNvSpPr>
            <p:nvPr/>
          </p:nvSpPr>
          <p:spPr bwMode="auto">
            <a:xfrm>
              <a:off x="5096805" y="4961319"/>
              <a:ext cx="3394810" cy="1406006"/>
            </a:xfrm>
            <a:prstGeom prst="rect">
              <a:avLst/>
            </a:prstGeom>
            <a:noFill/>
            <a:ln w="38100">
              <a:solidFill>
                <a:schemeClr val="tx1"/>
              </a:solidFill>
              <a:miter lim="800000"/>
              <a:headEnd/>
              <a:tailEnd/>
            </a:ln>
          </p:spPr>
          <p:txBody>
            <a:bodyPr wrap="none" anchor="ctr"/>
            <a:lstStyle/>
            <a:p>
              <a:endParaRPr lang="fr-FR" altLang="en-US" sz="1800">
                <a:latin typeface="Arial" pitchFamily="34" charset="0"/>
                <a:ea typeface="MS PGothic" pitchFamily="34" charset="-128"/>
              </a:endParaRPr>
            </a:p>
          </p:txBody>
        </p:sp>
        <p:sp>
          <p:nvSpPr>
            <p:cNvPr id="403" name="Line 50"/>
            <p:cNvSpPr>
              <a:spLocks noChangeShapeType="1"/>
            </p:cNvSpPr>
            <p:nvPr/>
          </p:nvSpPr>
          <p:spPr bwMode="auto">
            <a:xfrm flipH="1" flipV="1">
              <a:off x="5412316" y="5625019"/>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04" name="Line 51"/>
            <p:cNvSpPr>
              <a:spLocks noChangeShapeType="1"/>
            </p:cNvSpPr>
            <p:nvPr/>
          </p:nvSpPr>
          <p:spPr bwMode="auto">
            <a:xfrm flipH="1" flipV="1">
              <a:off x="5393269" y="5652012"/>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05" name="Line 52"/>
            <p:cNvSpPr>
              <a:spLocks noChangeShapeType="1"/>
            </p:cNvSpPr>
            <p:nvPr/>
          </p:nvSpPr>
          <p:spPr bwMode="auto">
            <a:xfrm flipH="1">
              <a:off x="5428189" y="5680592"/>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06" name="Oval 53"/>
            <p:cNvSpPr>
              <a:spLocks noChangeArrowheads="1"/>
            </p:cNvSpPr>
            <p:nvPr/>
          </p:nvSpPr>
          <p:spPr bwMode="auto">
            <a:xfrm>
              <a:off x="5515488" y="5788562"/>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07" name="Line 54"/>
            <p:cNvSpPr>
              <a:spLocks noChangeShapeType="1"/>
            </p:cNvSpPr>
            <p:nvPr/>
          </p:nvSpPr>
          <p:spPr bwMode="auto">
            <a:xfrm flipH="1" flipV="1">
              <a:off x="5412316" y="5813967"/>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08" name="Line 55"/>
            <p:cNvSpPr>
              <a:spLocks noChangeShapeType="1"/>
            </p:cNvSpPr>
            <p:nvPr/>
          </p:nvSpPr>
          <p:spPr bwMode="auto">
            <a:xfrm flipH="1" flipV="1">
              <a:off x="5393269" y="5842547"/>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09" name="Line 56"/>
            <p:cNvSpPr>
              <a:spLocks noChangeShapeType="1"/>
            </p:cNvSpPr>
            <p:nvPr/>
          </p:nvSpPr>
          <p:spPr bwMode="auto">
            <a:xfrm flipH="1">
              <a:off x="5428189" y="5871128"/>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0" name="Oval 57"/>
            <p:cNvSpPr>
              <a:spLocks noChangeArrowheads="1"/>
            </p:cNvSpPr>
            <p:nvPr/>
          </p:nvSpPr>
          <p:spPr bwMode="auto">
            <a:xfrm>
              <a:off x="5288509" y="5710760"/>
              <a:ext cx="69840" cy="103207"/>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11" name="Line 58"/>
            <p:cNvSpPr>
              <a:spLocks noChangeShapeType="1"/>
            </p:cNvSpPr>
            <p:nvPr/>
          </p:nvSpPr>
          <p:spPr bwMode="auto">
            <a:xfrm flipH="1" flipV="1">
              <a:off x="5185336" y="5736164"/>
              <a:ext cx="96824"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2" name="Line 59"/>
            <p:cNvSpPr>
              <a:spLocks noChangeShapeType="1"/>
            </p:cNvSpPr>
            <p:nvPr/>
          </p:nvSpPr>
          <p:spPr bwMode="auto">
            <a:xfrm flipH="1" flipV="1">
              <a:off x="5164702" y="5764745"/>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3" name="Line 60"/>
            <p:cNvSpPr>
              <a:spLocks noChangeShapeType="1"/>
            </p:cNvSpPr>
            <p:nvPr/>
          </p:nvSpPr>
          <p:spPr bwMode="auto">
            <a:xfrm flipH="1">
              <a:off x="5199622" y="5791738"/>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4" name="Oval 53"/>
            <p:cNvSpPr>
              <a:spLocks noChangeArrowheads="1"/>
            </p:cNvSpPr>
            <p:nvPr/>
          </p:nvSpPr>
          <p:spPr bwMode="auto">
            <a:xfrm>
              <a:off x="5515488" y="5594851"/>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15" name="Oval 53"/>
            <p:cNvSpPr>
              <a:spLocks noChangeArrowheads="1"/>
            </p:cNvSpPr>
            <p:nvPr/>
          </p:nvSpPr>
          <p:spPr bwMode="auto">
            <a:xfrm>
              <a:off x="5323429" y="5909235"/>
              <a:ext cx="71427" cy="103206"/>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16" name="Line 54"/>
            <p:cNvSpPr>
              <a:spLocks noChangeShapeType="1"/>
            </p:cNvSpPr>
            <p:nvPr/>
          </p:nvSpPr>
          <p:spPr bwMode="auto">
            <a:xfrm flipH="1" flipV="1">
              <a:off x="5220256" y="5934640"/>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7" name="Line 55"/>
            <p:cNvSpPr>
              <a:spLocks noChangeShapeType="1"/>
            </p:cNvSpPr>
            <p:nvPr/>
          </p:nvSpPr>
          <p:spPr bwMode="auto">
            <a:xfrm flipH="1" flipV="1">
              <a:off x="5201209" y="5963220"/>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8" name="Line 56"/>
            <p:cNvSpPr>
              <a:spLocks noChangeShapeType="1"/>
            </p:cNvSpPr>
            <p:nvPr/>
          </p:nvSpPr>
          <p:spPr bwMode="auto">
            <a:xfrm flipH="1">
              <a:off x="5234542" y="5990212"/>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19" name="Line 50"/>
            <p:cNvSpPr>
              <a:spLocks noChangeShapeType="1"/>
            </p:cNvSpPr>
            <p:nvPr/>
          </p:nvSpPr>
          <p:spPr bwMode="auto">
            <a:xfrm flipH="1" flipV="1">
              <a:off x="5278985" y="5486881"/>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20" name="Line 51"/>
            <p:cNvSpPr>
              <a:spLocks noChangeShapeType="1"/>
            </p:cNvSpPr>
            <p:nvPr/>
          </p:nvSpPr>
          <p:spPr bwMode="auto">
            <a:xfrm flipH="1" flipV="1">
              <a:off x="5259938" y="5515461"/>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21" name="Line 52"/>
            <p:cNvSpPr>
              <a:spLocks noChangeShapeType="1"/>
            </p:cNvSpPr>
            <p:nvPr/>
          </p:nvSpPr>
          <p:spPr bwMode="auto">
            <a:xfrm flipH="1">
              <a:off x="5293270" y="5542453"/>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22" name="Oval 53"/>
            <p:cNvSpPr>
              <a:spLocks noChangeArrowheads="1"/>
            </p:cNvSpPr>
            <p:nvPr/>
          </p:nvSpPr>
          <p:spPr bwMode="auto">
            <a:xfrm>
              <a:off x="5380570" y="5458300"/>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13351" name="AutoShape 57"/>
            <p:cNvSpPr>
              <a:spLocks noChangeArrowheads="1"/>
            </p:cNvSpPr>
            <p:nvPr/>
          </p:nvSpPr>
          <p:spPr bwMode="auto">
            <a:xfrm>
              <a:off x="6675144" y="5620116"/>
              <a:ext cx="281754" cy="201532"/>
            </a:xfrm>
            <a:prstGeom prst="rightArrow">
              <a:avLst>
                <a:gd name="adj1" fmla="val 50000"/>
                <a:gd name="adj2" fmla="val 55683"/>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pic>
          <p:nvPicPr>
            <p:cNvPr id="13352" name="Picture 436" descr="MC900432614.PNG"/>
            <p:cNvPicPr>
              <a:picLocks noChangeAspect="1"/>
            </p:cNvPicPr>
            <p:nvPr/>
          </p:nvPicPr>
          <p:blipFill>
            <a:blip r:embed="rId8"/>
            <a:srcRect/>
            <a:stretch>
              <a:fillRect/>
            </a:stretch>
          </p:blipFill>
          <p:spPr bwMode="auto">
            <a:xfrm>
              <a:off x="7108843" y="5503778"/>
              <a:ext cx="376307" cy="376307"/>
            </a:xfrm>
            <a:prstGeom prst="rect">
              <a:avLst/>
            </a:prstGeom>
            <a:noFill/>
            <a:ln w="9525">
              <a:noFill/>
              <a:miter lim="800000"/>
              <a:headEnd/>
              <a:tailEnd/>
            </a:ln>
          </p:spPr>
        </p:pic>
        <p:pic>
          <p:nvPicPr>
            <p:cNvPr id="13353" name="Picture 65"/>
            <p:cNvPicPr>
              <a:picLocks noChangeAspect="1" noChangeArrowheads="1"/>
            </p:cNvPicPr>
            <p:nvPr/>
          </p:nvPicPr>
          <p:blipFill>
            <a:blip r:embed="rId6"/>
            <a:srcRect/>
            <a:stretch>
              <a:fillRect/>
            </a:stretch>
          </p:blipFill>
          <p:spPr bwMode="auto">
            <a:xfrm flipH="1">
              <a:off x="7911436" y="5520319"/>
              <a:ext cx="517331" cy="410012"/>
            </a:xfrm>
            <a:prstGeom prst="rect">
              <a:avLst/>
            </a:prstGeom>
            <a:noFill/>
            <a:ln w="9525">
              <a:noFill/>
              <a:miter lim="800000"/>
              <a:headEnd/>
              <a:tailEnd/>
            </a:ln>
          </p:spPr>
        </p:pic>
        <p:sp>
          <p:nvSpPr>
            <p:cNvPr id="13354" name="AutoShape 57"/>
            <p:cNvSpPr>
              <a:spLocks noChangeArrowheads="1"/>
            </p:cNvSpPr>
            <p:nvPr/>
          </p:nvSpPr>
          <p:spPr bwMode="auto">
            <a:xfrm>
              <a:off x="7602751" y="5620116"/>
              <a:ext cx="281754" cy="201532"/>
            </a:xfrm>
            <a:prstGeom prst="rightArrow">
              <a:avLst>
                <a:gd name="adj1" fmla="val 50000"/>
                <a:gd name="adj2" fmla="val 55683"/>
              </a:avLst>
            </a:prstGeom>
            <a:solidFill>
              <a:srgbClr val="A5A215"/>
            </a:solidFill>
            <a:ln w="9525">
              <a:noFill/>
              <a:miter lim="800000"/>
              <a:headEnd/>
              <a:tailEnd/>
            </a:ln>
          </p:spPr>
          <p:txBody>
            <a:bodyPr wrap="none" anchor="ctr"/>
            <a:lstStyle/>
            <a:p>
              <a:endParaRPr lang="fr-FR" altLang="en-US" sz="1800">
                <a:latin typeface="Arial" pitchFamily="34" charset="0"/>
                <a:ea typeface="MS PGothic" pitchFamily="34" charset="-128"/>
              </a:endParaRPr>
            </a:p>
          </p:txBody>
        </p:sp>
        <p:sp>
          <p:nvSpPr>
            <p:cNvPr id="440" name="Line 50"/>
            <p:cNvSpPr>
              <a:spLocks noChangeShapeType="1"/>
            </p:cNvSpPr>
            <p:nvPr/>
          </p:nvSpPr>
          <p:spPr bwMode="auto">
            <a:xfrm flipH="1" flipV="1">
              <a:off x="5486917" y="5979098"/>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1" name="Line 51"/>
            <p:cNvSpPr>
              <a:spLocks noChangeShapeType="1"/>
            </p:cNvSpPr>
            <p:nvPr/>
          </p:nvSpPr>
          <p:spPr bwMode="auto">
            <a:xfrm flipH="1" flipV="1">
              <a:off x="5469457" y="6007678"/>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2" name="Line 52"/>
            <p:cNvSpPr>
              <a:spLocks noChangeShapeType="1"/>
            </p:cNvSpPr>
            <p:nvPr/>
          </p:nvSpPr>
          <p:spPr bwMode="auto">
            <a:xfrm flipH="1">
              <a:off x="5502790" y="6036259"/>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3" name="Oval 53"/>
            <p:cNvSpPr>
              <a:spLocks noChangeArrowheads="1"/>
            </p:cNvSpPr>
            <p:nvPr/>
          </p:nvSpPr>
          <p:spPr bwMode="auto">
            <a:xfrm>
              <a:off x="5590090" y="5950518"/>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44" name="Line 50"/>
            <p:cNvSpPr>
              <a:spLocks noChangeShapeType="1"/>
            </p:cNvSpPr>
            <p:nvPr/>
          </p:nvSpPr>
          <p:spPr bwMode="auto">
            <a:xfrm flipH="1" flipV="1">
              <a:off x="5253589" y="6087068"/>
              <a:ext cx="99997"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5" name="Line 51"/>
            <p:cNvSpPr>
              <a:spLocks noChangeShapeType="1"/>
            </p:cNvSpPr>
            <p:nvPr/>
          </p:nvSpPr>
          <p:spPr bwMode="auto">
            <a:xfrm flipH="1" flipV="1">
              <a:off x="5236129" y="6114060"/>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6" name="Line 52"/>
            <p:cNvSpPr>
              <a:spLocks noChangeShapeType="1"/>
            </p:cNvSpPr>
            <p:nvPr/>
          </p:nvSpPr>
          <p:spPr bwMode="auto">
            <a:xfrm flipH="1">
              <a:off x="5269462" y="6142641"/>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7" name="Oval 53"/>
            <p:cNvSpPr>
              <a:spLocks noChangeArrowheads="1"/>
            </p:cNvSpPr>
            <p:nvPr/>
          </p:nvSpPr>
          <p:spPr bwMode="auto">
            <a:xfrm>
              <a:off x="5356761" y="6056900"/>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48" name="Line 50"/>
            <p:cNvSpPr>
              <a:spLocks noChangeShapeType="1"/>
            </p:cNvSpPr>
            <p:nvPr/>
          </p:nvSpPr>
          <p:spPr bwMode="auto">
            <a:xfrm flipH="1" flipV="1">
              <a:off x="5474219" y="5343979"/>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49" name="Line 51"/>
            <p:cNvSpPr>
              <a:spLocks noChangeShapeType="1"/>
            </p:cNvSpPr>
            <p:nvPr/>
          </p:nvSpPr>
          <p:spPr bwMode="auto">
            <a:xfrm flipH="1" flipV="1">
              <a:off x="5456759" y="5370971"/>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0" name="Line 52"/>
            <p:cNvSpPr>
              <a:spLocks noChangeShapeType="1"/>
            </p:cNvSpPr>
            <p:nvPr/>
          </p:nvSpPr>
          <p:spPr bwMode="auto">
            <a:xfrm flipH="1">
              <a:off x="5490091" y="5399551"/>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1" name="Oval 53"/>
            <p:cNvSpPr>
              <a:spLocks noChangeArrowheads="1"/>
            </p:cNvSpPr>
            <p:nvPr/>
          </p:nvSpPr>
          <p:spPr bwMode="auto">
            <a:xfrm>
              <a:off x="5577392" y="5313810"/>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52" name="Line 50"/>
            <p:cNvSpPr>
              <a:spLocks noChangeShapeType="1"/>
            </p:cNvSpPr>
            <p:nvPr/>
          </p:nvSpPr>
          <p:spPr bwMode="auto">
            <a:xfrm flipH="1" flipV="1">
              <a:off x="5191685" y="5275703"/>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3" name="Line 51"/>
            <p:cNvSpPr>
              <a:spLocks noChangeShapeType="1"/>
            </p:cNvSpPr>
            <p:nvPr/>
          </p:nvSpPr>
          <p:spPr bwMode="auto">
            <a:xfrm flipH="1" flipV="1">
              <a:off x="5172638" y="5302696"/>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4" name="Line 52"/>
            <p:cNvSpPr>
              <a:spLocks noChangeShapeType="1"/>
            </p:cNvSpPr>
            <p:nvPr/>
          </p:nvSpPr>
          <p:spPr bwMode="auto">
            <a:xfrm flipH="1">
              <a:off x="5205971" y="5331276"/>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5" name="Oval 53"/>
            <p:cNvSpPr>
              <a:spLocks noChangeArrowheads="1"/>
            </p:cNvSpPr>
            <p:nvPr/>
          </p:nvSpPr>
          <p:spPr bwMode="auto">
            <a:xfrm>
              <a:off x="5294858" y="5245535"/>
              <a:ext cx="69840"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13371" name="Rectangle 455"/>
            <p:cNvSpPr>
              <a:spLocks noChangeArrowheads="1"/>
            </p:cNvSpPr>
            <p:nvPr/>
          </p:nvSpPr>
          <p:spPr bwMode="auto">
            <a:xfrm>
              <a:off x="5090100" y="6374715"/>
              <a:ext cx="3401515" cy="307777"/>
            </a:xfrm>
            <a:prstGeom prst="rect">
              <a:avLst/>
            </a:prstGeom>
            <a:noFill/>
            <a:ln w="9525">
              <a:noFill/>
              <a:miter lim="800000"/>
              <a:headEnd/>
              <a:tailEnd/>
            </a:ln>
          </p:spPr>
          <p:txBody>
            <a:bodyPr>
              <a:spAutoFit/>
            </a:bodyPr>
            <a:lstStyle/>
            <a:p>
              <a:pPr algn="ctr"/>
              <a:r>
                <a:rPr lang="en-US" altLang="en-US" sz="1400" b="1">
                  <a:solidFill>
                    <a:srgbClr val="000099"/>
                  </a:solidFill>
                  <a:latin typeface="Arial" pitchFamily="34" charset="0"/>
                  <a:ea typeface="MS PGothic" pitchFamily="34" charset="-128"/>
                </a:rPr>
                <a:t>Analyze in motion…</a:t>
              </a:r>
            </a:p>
          </p:txBody>
        </p:sp>
        <p:sp>
          <p:nvSpPr>
            <p:cNvPr id="457" name="Line 50"/>
            <p:cNvSpPr>
              <a:spLocks noChangeShapeType="1"/>
            </p:cNvSpPr>
            <p:nvPr/>
          </p:nvSpPr>
          <p:spPr bwMode="auto">
            <a:xfrm flipH="1" flipV="1">
              <a:off x="5953574" y="5459888"/>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8" name="Line 51"/>
            <p:cNvSpPr>
              <a:spLocks noChangeShapeType="1"/>
            </p:cNvSpPr>
            <p:nvPr/>
          </p:nvSpPr>
          <p:spPr bwMode="auto">
            <a:xfrm flipH="1" flipV="1">
              <a:off x="5934526" y="5486881"/>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59" name="Line 52"/>
            <p:cNvSpPr>
              <a:spLocks noChangeShapeType="1"/>
            </p:cNvSpPr>
            <p:nvPr/>
          </p:nvSpPr>
          <p:spPr bwMode="auto">
            <a:xfrm flipH="1">
              <a:off x="5967859" y="5515461"/>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0" name="Oval 53"/>
            <p:cNvSpPr>
              <a:spLocks noChangeArrowheads="1"/>
            </p:cNvSpPr>
            <p:nvPr/>
          </p:nvSpPr>
          <p:spPr bwMode="auto">
            <a:xfrm>
              <a:off x="6055159" y="5623431"/>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61" name="Line 54"/>
            <p:cNvSpPr>
              <a:spLocks noChangeShapeType="1"/>
            </p:cNvSpPr>
            <p:nvPr/>
          </p:nvSpPr>
          <p:spPr bwMode="auto">
            <a:xfrm flipH="1" flipV="1">
              <a:off x="5953574" y="5648836"/>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2" name="Line 55"/>
            <p:cNvSpPr>
              <a:spLocks noChangeShapeType="1"/>
            </p:cNvSpPr>
            <p:nvPr/>
          </p:nvSpPr>
          <p:spPr bwMode="auto">
            <a:xfrm flipH="1" flipV="1">
              <a:off x="5934526" y="5677416"/>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3" name="Line 56"/>
            <p:cNvSpPr>
              <a:spLocks noChangeShapeType="1"/>
            </p:cNvSpPr>
            <p:nvPr/>
          </p:nvSpPr>
          <p:spPr bwMode="auto">
            <a:xfrm flipH="1">
              <a:off x="5967859" y="5705997"/>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4" name="Oval 57"/>
            <p:cNvSpPr>
              <a:spLocks noChangeArrowheads="1"/>
            </p:cNvSpPr>
            <p:nvPr/>
          </p:nvSpPr>
          <p:spPr bwMode="auto">
            <a:xfrm>
              <a:off x="5828180" y="5545629"/>
              <a:ext cx="71427" cy="103207"/>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65" name="Line 58"/>
            <p:cNvSpPr>
              <a:spLocks noChangeShapeType="1"/>
            </p:cNvSpPr>
            <p:nvPr/>
          </p:nvSpPr>
          <p:spPr bwMode="auto">
            <a:xfrm flipH="1" flipV="1">
              <a:off x="5725007" y="5571033"/>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6" name="Line 59"/>
            <p:cNvSpPr>
              <a:spLocks noChangeShapeType="1"/>
            </p:cNvSpPr>
            <p:nvPr/>
          </p:nvSpPr>
          <p:spPr bwMode="auto">
            <a:xfrm flipH="1" flipV="1">
              <a:off x="5705960" y="5599614"/>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7" name="Line 60"/>
            <p:cNvSpPr>
              <a:spLocks noChangeShapeType="1"/>
            </p:cNvSpPr>
            <p:nvPr/>
          </p:nvSpPr>
          <p:spPr bwMode="auto">
            <a:xfrm flipH="1">
              <a:off x="5740880" y="5626607"/>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68" name="Oval 53"/>
            <p:cNvSpPr>
              <a:spLocks noChangeArrowheads="1"/>
            </p:cNvSpPr>
            <p:nvPr/>
          </p:nvSpPr>
          <p:spPr bwMode="auto">
            <a:xfrm>
              <a:off x="6055159" y="5429720"/>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69" name="Oval 53"/>
            <p:cNvSpPr>
              <a:spLocks noChangeArrowheads="1"/>
            </p:cNvSpPr>
            <p:nvPr/>
          </p:nvSpPr>
          <p:spPr bwMode="auto">
            <a:xfrm>
              <a:off x="5863100" y="5744104"/>
              <a:ext cx="71427" cy="103206"/>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70" name="Line 54"/>
            <p:cNvSpPr>
              <a:spLocks noChangeShapeType="1"/>
            </p:cNvSpPr>
            <p:nvPr/>
          </p:nvSpPr>
          <p:spPr bwMode="auto">
            <a:xfrm flipH="1" flipV="1">
              <a:off x="5759927" y="5769509"/>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1" name="Line 55"/>
            <p:cNvSpPr>
              <a:spLocks noChangeShapeType="1"/>
            </p:cNvSpPr>
            <p:nvPr/>
          </p:nvSpPr>
          <p:spPr bwMode="auto">
            <a:xfrm flipH="1" flipV="1">
              <a:off x="5742467" y="5798089"/>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2" name="Line 56"/>
            <p:cNvSpPr>
              <a:spLocks noChangeShapeType="1"/>
            </p:cNvSpPr>
            <p:nvPr/>
          </p:nvSpPr>
          <p:spPr bwMode="auto">
            <a:xfrm flipH="1">
              <a:off x="5775800" y="5825081"/>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3" name="Line 50"/>
            <p:cNvSpPr>
              <a:spLocks noChangeShapeType="1"/>
            </p:cNvSpPr>
            <p:nvPr/>
          </p:nvSpPr>
          <p:spPr bwMode="auto">
            <a:xfrm flipH="1" flipV="1">
              <a:off x="5818656" y="5321750"/>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4" name="Line 51"/>
            <p:cNvSpPr>
              <a:spLocks noChangeShapeType="1"/>
            </p:cNvSpPr>
            <p:nvPr/>
          </p:nvSpPr>
          <p:spPr bwMode="auto">
            <a:xfrm flipH="1" flipV="1">
              <a:off x="5799609" y="5350330"/>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5" name="Line 52"/>
            <p:cNvSpPr>
              <a:spLocks noChangeShapeType="1"/>
            </p:cNvSpPr>
            <p:nvPr/>
          </p:nvSpPr>
          <p:spPr bwMode="auto">
            <a:xfrm flipH="1">
              <a:off x="5834529" y="5377322"/>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6" name="Oval 53"/>
            <p:cNvSpPr>
              <a:spLocks noChangeArrowheads="1"/>
            </p:cNvSpPr>
            <p:nvPr/>
          </p:nvSpPr>
          <p:spPr bwMode="auto">
            <a:xfrm>
              <a:off x="5921828" y="5293169"/>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77" name="Line 50"/>
            <p:cNvSpPr>
              <a:spLocks noChangeShapeType="1"/>
            </p:cNvSpPr>
            <p:nvPr/>
          </p:nvSpPr>
          <p:spPr bwMode="auto">
            <a:xfrm flipH="1" flipV="1">
              <a:off x="6028176" y="5813967"/>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8" name="Line 51"/>
            <p:cNvSpPr>
              <a:spLocks noChangeShapeType="1"/>
            </p:cNvSpPr>
            <p:nvPr/>
          </p:nvSpPr>
          <p:spPr bwMode="auto">
            <a:xfrm flipH="1" flipV="1">
              <a:off x="6009128" y="5842547"/>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79" name="Line 52"/>
            <p:cNvSpPr>
              <a:spLocks noChangeShapeType="1"/>
            </p:cNvSpPr>
            <p:nvPr/>
          </p:nvSpPr>
          <p:spPr bwMode="auto">
            <a:xfrm flipH="1">
              <a:off x="6042461" y="5871128"/>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0" name="Oval 53"/>
            <p:cNvSpPr>
              <a:spLocks noChangeArrowheads="1"/>
            </p:cNvSpPr>
            <p:nvPr/>
          </p:nvSpPr>
          <p:spPr bwMode="auto">
            <a:xfrm>
              <a:off x="6085317" y="5785387"/>
              <a:ext cx="69840"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81" name="Line 50"/>
            <p:cNvSpPr>
              <a:spLocks noChangeShapeType="1"/>
            </p:cNvSpPr>
            <p:nvPr/>
          </p:nvSpPr>
          <p:spPr bwMode="auto">
            <a:xfrm flipH="1" flipV="1">
              <a:off x="5794847" y="5921937"/>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2" name="Line 51"/>
            <p:cNvSpPr>
              <a:spLocks noChangeShapeType="1"/>
            </p:cNvSpPr>
            <p:nvPr/>
          </p:nvSpPr>
          <p:spPr bwMode="auto">
            <a:xfrm flipH="1" flipV="1">
              <a:off x="5775800" y="5948929"/>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3" name="Line 52"/>
            <p:cNvSpPr>
              <a:spLocks noChangeShapeType="1"/>
            </p:cNvSpPr>
            <p:nvPr/>
          </p:nvSpPr>
          <p:spPr bwMode="auto">
            <a:xfrm flipH="1">
              <a:off x="5809133" y="5977510"/>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5" name="Line 50"/>
            <p:cNvSpPr>
              <a:spLocks noChangeShapeType="1"/>
            </p:cNvSpPr>
            <p:nvPr/>
          </p:nvSpPr>
          <p:spPr bwMode="auto">
            <a:xfrm flipH="1" flipV="1">
              <a:off x="6015478" y="5178848"/>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6" name="Line 51"/>
            <p:cNvSpPr>
              <a:spLocks noChangeShapeType="1"/>
            </p:cNvSpPr>
            <p:nvPr/>
          </p:nvSpPr>
          <p:spPr bwMode="auto">
            <a:xfrm flipH="1" flipV="1">
              <a:off x="5996430" y="5205840"/>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7" name="Line 52"/>
            <p:cNvSpPr>
              <a:spLocks noChangeShapeType="1"/>
            </p:cNvSpPr>
            <p:nvPr/>
          </p:nvSpPr>
          <p:spPr bwMode="auto">
            <a:xfrm flipH="1">
              <a:off x="6029762" y="5234420"/>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88" name="Oval 53"/>
            <p:cNvSpPr>
              <a:spLocks noChangeArrowheads="1"/>
            </p:cNvSpPr>
            <p:nvPr/>
          </p:nvSpPr>
          <p:spPr bwMode="auto">
            <a:xfrm>
              <a:off x="6118649" y="5148679"/>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89" name="Line 50"/>
            <p:cNvSpPr>
              <a:spLocks noChangeShapeType="1"/>
            </p:cNvSpPr>
            <p:nvPr/>
          </p:nvSpPr>
          <p:spPr bwMode="auto">
            <a:xfrm flipH="1" flipV="1">
              <a:off x="5731356" y="5110572"/>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0" name="Line 51"/>
            <p:cNvSpPr>
              <a:spLocks noChangeShapeType="1"/>
            </p:cNvSpPr>
            <p:nvPr/>
          </p:nvSpPr>
          <p:spPr bwMode="auto">
            <a:xfrm flipH="1" flipV="1">
              <a:off x="5713897" y="5137565"/>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1" name="Line 52"/>
            <p:cNvSpPr>
              <a:spLocks noChangeShapeType="1"/>
            </p:cNvSpPr>
            <p:nvPr/>
          </p:nvSpPr>
          <p:spPr bwMode="auto">
            <a:xfrm flipH="1">
              <a:off x="5747229" y="5166145"/>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2" name="Oval 53"/>
            <p:cNvSpPr>
              <a:spLocks noChangeArrowheads="1"/>
            </p:cNvSpPr>
            <p:nvPr/>
          </p:nvSpPr>
          <p:spPr bwMode="auto">
            <a:xfrm>
              <a:off x="5834529" y="5080404"/>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93" name="Line 50"/>
            <p:cNvSpPr>
              <a:spLocks noChangeShapeType="1"/>
            </p:cNvSpPr>
            <p:nvPr/>
          </p:nvSpPr>
          <p:spPr bwMode="auto">
            <a:xfrm flipH="1" flipV="1">
              <a:off x="6404358" y="5699646"/>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4" name="Line 51"/>
            <p:cNvSpPr>
              <a:spLocks noChangeShapeType="1"/>
            </p:cNvSpPr>
            <p:nvPr/>
          </p:nvSpPr>
          <p:spPr bwMode="auto">
            <a:xfrm flipH="1" flipV="1">
              <a:off x="6386898" y="5728226"/>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5" name="Line 52"/>
            <p:cNvSpPr>
              <a:spLocks noChangeShapeType="1"/>
            </p:cNvSpPr>
            <p:nvPr/>
          </p:nvSpPr>
          <p:spPr bwMode="auto">
            <a:xfrm flipH="1">
              <a:off x="6420230" y="5756806"/>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6" name="Oval 53"/>
            <p:cNvSpPr>
              <a:spLocks noChangeArrowheads="1"/>
            </p:cNvSpPr>
            <p:nvPr/>
          </p:nvSpPr>
          <p:spPr bwMode="auto">
            <a:xfrm>
              <a:off x="6507530" y="5864777"/>
              <a:ext cx="71427" cy="103206"/>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497" name="Line 54"/>
            <p:cNvSpPr>
              <a:spLocks noChangeShapeType="1"/>
            </p:cNvSpPr>
            <p:nvPr/>
          </p:nvSpPr>
          <p:spPr bwMode="auto">
            <a:xfrm flipH="1" flipV="1">
              <a:off x="6404358" y="5890181"/>
              <a:ext cx="9999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8" name="Line 55"/>
            <p:cNvSpPr>
              <a:spLocks noChangeShapeType="1"/>
            </p:cNvSpPr>
            <p:nvPr/>
          </p:nvSpPr>
          <p:spPr bwMode="auto">
            <a:xfrm flipH="1" flipV="1">
              <a:off x="6386898" y="5918762"/>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499" name="Line 56"/>
            <p:cNvSpPr>
              <a:spLocks noChangeShapeType="1"/>
            </p:cNvSpPr>
            <p:nvPr/>
          </p:nvSpPr>
          <p:spPr bwMode="auto">
            <a:xfrm flipH="1">
              <a:off x="6420230" y="5947342"/>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0" name="Oval 57"/>
            <p:cNvSpPr>
              <a:spLocks noChangeArrowheads="1"/>
            </p:cNvSpPr>
            <p:nvPr/>
          </p:nvSpPr>
          <p:spPr bwMode="auto">
            <a:xfrm>
              <a:off x="6280551" y="5786974"/>
              <a:ext cx="71428" cy="103207"/>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01" name="Line 58"/>
            <p:cNvSpPr>
              <a:spLocks noChangeShapeType="1"/>
            </p:cNvSpPr>
            <p:nvPr/>
          </p:nvSpPr>
          <p:spPr bwMode="auto">
            <a:xfrm flipH="1" flipV="1">
              <a:off x="6177379" y="5812379"/>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2" name="Line 59"/>
            <p:cNvSpPr>
              <a:spLocks noChangeShapeType="1"/>
            </p:cNvSpPr>
            <p:nvPr/>
          </p:nvSpPr>
          <p:spPr bwMode="auto">
            <a:xfrm flipH="1" flipV="1">
              <a:off x="6158332" y="5839372"/>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3" name="Line 60"/>
            <p:cNvSpPr>
              <a:spLocks noChangeShapeType="1"/>
            </p:cNvSpPr>
            <p:nvPr/>
          </p:nvSpPr>
          <p:spPr bwMode="auto">
            <a:xfrm flipH="1">
              <a:off x="6193251" y="5867952"/>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4" name="Oval 53"/>
            <p:cNvSpPr>
              <a:spLocks noChangeArrowheads="1"/>
            </p:cNvSpPr>
            <p:nvPr/>
          </p:nvSpPr>
          <p:spPr bwMode="auto">
            <a:xfrm>
              <a:off x="6507530" y="5671065"/>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05" name="Oval 53"/>
            <p:cNvSpPr>
              <a:spLocks noChangeArrowheads="1"/>
            </p:cNvSpPr>
            <p:nvPr/>
          </p:nvSpPr>
          <p:spPr bwMode="auto">
            <a:xfrm>
              <a:off x="6315471" y="5983861"/>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06" name="Line 54"/>
            <p:cNvSpPr>
              <a:spLocks noChangeShapeType="1"/>
            </p:cNvSpPr>
            <p:nvPr/>
          </p:nvSpPr>
          <p:spPr bwMode="auto">
            <a:xfrm flipH="1" flipV="1">
              <a:off x="6212299" y="6009266"/>
              <a:ext cx="99997"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7" name="Line 55"/>
            <p:cNvSpPr>
              <a:spLocks noChangeShapeType="1"/>
            </p:cNvSpPr>
            <p:nvPr/>
          </p:nvSpPr>
          <p:spPr bwMode="auto">
            <a:xfrm flipH="1" flipV="1">
              <a:off x="6194838" y="6037846"/>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8" name="Line 56"/>
            <p:cNvSpPr>
              <a:spLocks noChangeShapeType="1"/>
            </p:cNvSpPr>
            <p:nvPr/>
          </p:nvSpPr>
          <p:spPr bwMode="auto">
            <a:xfrm flipH="1">
              <a:off x="6228171" y="6066426"/>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09" name="Line 50"/>
            <p:cNvSpPr>
              <a:spLocks noChangeShapeType="1"/>
            </p:cNvSpPr>
            <p:nvPr/>
          </p:nvSpPr>
          <p:spPr bwMode="auto">
            <a:xfrm flipH="1" flipV="1">
              <a:off x="6271027" y="5563095"/>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0" name="Line 51"/>
            <p:cNvSpPr>
              <a:spLocks noChangeShapeType="1"/>
            </p:cNvSpPr>
            <p:nvPr/>
          </p:nvSpPr>
          <p:spPr bwMode="auto">
            <a:xfrm flipH="1" flipV="1">
              <a:off x="6251980" y="5590087"/>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1" name="Line 52"/>
            <p:cNvSpPr>
              <a:spLocks noChangeShapeType="1"/>
            </p:cNvSpPr>
            <p:nvPr/>
          </p:nvSpPr>
          <p:spPr bwMode="auto">
            <a:xfrm flipH="1">
              <a:off x="6285313" y="5618667"/>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2" name="Oval 53"/>
            <p:cNvSpPr>
              <a:spLocks noChangeArrowheads="1"/>
            </p:cNvSpPr>
            <p:nvPr/>
          </p:nvSpPr>
          <p:spPr bwMode="auto">
            <a:xfrm>
              <a:off x="6374200" y="5532926"/>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13" name="Line 50"/>
            <p:cNvSpPr>
              <a:spLocks noChangeShapeType="1"/>
            </p:cNvSpPr>
            <p:nvPr/>
          </p:nvSpPr>
          <p:spPr bwMode="auto">
            <a:xfrm flipH="1" flipV="1">
              <a:off x="6480546" y="6055312"/>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4" name="Line 51"/>
            <p:cNvSpPr>
              <a:spLocks noChangeShapeType="1"/>
            </p:cNvSpPr>
            <p:nvPr/>
          </p:nvSpPr>
          <p:spPr bwMode="auto">
            <a:xfrm flipH="1" flipV="1">
              <a:off x="6461499" y="6083893"/>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5" name="Line 52"/>
            <p:cNvSpPr>
              <a:spLocks noChangeShapeType="1"/>
            </p:cNvSpPr>
            <p:nvPr/>
          </p:nvSpPr>
          <p:spPr bwMode="auto">
            <a:xfrm flipH="1">
              <a:off x="6494832" y="6110885"/>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6" name="Oval 53"/>
            <p:cNvSpPr>
              <a:spLocks noChangeArrowheads="1"/>
            </p:cNvSpPr>
            <p:nvPr/>
          </p:nvSpPr>
          <p:spPr bwMode="auto">
            <a:xfrm>
              <a:off x="6583719" y="6026732"/>
              <a:ext cx="69840" cy="103206"/>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17" name="Line 50"/>
            <p:cNvSpPr>
              <a:spLocks noChangeShapeType="1"/>
            </p:cNvSpPr>
            <p:nvPr/>
          </p:nvSpPr>
          <p:spPr bwMode="auto">
            <a:xfrm flipH="1" flipV="1">
              <a:off x="6247219" y="6161694"/>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8" name="Line 51"/>
            <p:cNvSpPr>
              <a:spLocks noChangeShapeType="1"/>
            </p:cNvSpPr>
            <p:nvPr/>
          </p:nvSpPr>
          <p:spPr bwMode="auto">
            <a:xfrm flipH="1" flipV="1">
              <a:off x="6228171" y="6190275"/>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19" name="Line 52"/>
            <p:cNvSpPr>
              <a:spLocks noChangeShapeType="1"/>
            </p:cNvSpPr>
            <p:nvPr/>
          </p:nvSpPr>
          <p:spPr bwMode="auto">
            <a:xfrm flipH="1">
              <a:off x="6261504" y="6217268"/>
              <a:ext cx="84126"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0" name="Oval 53"/>
            <p:cNvSpPr>
              <a:spLocks noChangeArrowheads="1"/>
            </p:cNvSpPr>
            <p:nvPr/>
          </p:nvSpPr>
          <p:spPr bwMode="auto">
            <a:xfrm>
              <a:off x="6350390" y="6133114"/>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21" name="Line 50"/>
            <p:cNvSpPr>
              <a:spLocks noChangeShapeType="1"/>
            </p:cNvSpPr>
            <p:nvPr/>
          </p:nvSpPr>
          <p:spPr bwMode="auto">
            <a:xfrm flipH="1" flipV="1">
              <a:off x="6467848" y="5418605"/>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2" name="Line 51"/>
            <p:cNvSpPr>
              <a:spLocks noChangeShapeType="1"/>
            </p:cNvSpPr>
            <p:nvPr/>
          </p:nvSpPr>
          <p:spPr bwMode="auto">
            <a:xfrm flipH="1" flipV="1">
              <a:off x="6448801" y="5447185"/>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3" name="Line 52"/>
            <p:cNvSpPr>
              <a:spLocks noChangeShapeType="1"/>
            </p:cNvSpPr>
            <p:nvPr/>
          </p:nvSpPr>
          <p:spPr bwMode="auto">
            <a:xfrm flipH="1">
              <a:off x="6482134" y="5474178"/>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4" name="Oval 53"/>
            <p:cNvSpPr>
              <a:spLocks noChangeArrowheads="1"/>
            </p:cNvSpPr>
            <p:nvPr/>
          </p:nvSpPr>
          <p:spPr bwMode="auto">
            <a:xfrm>
              <a:off x="6571021" y="5390024"/>
              <a:ext cx="69840"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25" name="Line 50"/>
            <p:cNvSpPr>
              <a:spLocks noChangeShapeType="1"/>
            </p:cNvSpPr>
            <p:nvPr/>
          </p:nvSpPr>
          <p:spPr bwMode="auto">
            <a:xfrm flipH="1" flipV="1">
              <a:off x="6183728" y="5350330"/>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6" name="Line 51"/>
            <p:cNvSpPr>
              <a:spLocks noChangeShapeType="1"/>
            </p:cNvSpPr>
            <p:nvPr/>
          </p:nvSpPr>
          <p:spPr bwMode="auto">
            <a:xfrm flipH="1" flipV="1">
              <a:off x="6164681" y="5378910"/>
              <a:ext cx="11745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7" name="Line 52"/>
            <p:cNvSpPr>
              <a:spLocks noChangeShapeType="1"/>
            </p:cNvSpPr>
            <p:nvPr/>
          </p:nvSpPr>
          <p:spPr bwMode="auto">
            <a:xfrm flipH="1">
              <a:off x="6199601" y="5405902"/>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28" name="Oval 53"/>
            <p:cNvSpPr>
              <a:spLocks noChangeArrowheads="1"/>
            </p:cNvSpPr>
            <p:nvPr/>
          </p:nvSpPr>
          <p:spPr bwMode="auto">
            <a:xfrm>
              <a:off x="6286900" y="5321750"/>
              <a:ext cx="71428"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29" name="Oval 57"/>
            <p:cNvSpPr>
              <a:spLocks noChangeArrowheads="1"/>
            </p:cNvSpPr>
            <p:nvPr/>
          </p:nvSpPr>
          <p:spPr bwMode="auto">
            <a:xfrm>
              <a:off x="5893257" y="5909235"/>
              <a:ext cx="69840" cy="103206"/>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33" name="Oval 53"/>
            <p:cNvSpPr>
              <a:spLocks noChangeArrowheads="1"/>
            </p:cNvSpPr>
            <p:nvPr/>
          </p:nvSpPr>
          <p:spPr bwMode="auto">
            <a:xfrm>
              <a:off x="5986907" y="6060075"/>
              <a:ext cx="71427"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sp>
          <p:nvSpPr>
            <p:cNvPr id="534" name="Line 54"/>
            <p:cNvSpPr>
              <a:spLocks noChangeShapeType="1"/>
            </p:cNvSpPr>
            <p:nvPr/>
          </p:nvSpPr>
          <p:spPr bwMode="auto">
            <a:xfrm flipH="1" flipV="1">
              <a:off x="5883734" y="6087068"/>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35" name="Line 55"/>
            <p:cNvSpPr>
              <a:spLocks noChangeShapeType="1"/>
            </p:cNvSpPr>
            <p:nvPr/>
          </p:nvSpPr>
          <p:spPr bwMode="auto">
            <a:xfrm flipH="1" flipV="1">
              <a:off x="5866274" y="6115649"/>
              <a:ext cx="115870"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36" name="Line 56"/>
            <p:cNvSpPr>
              <a:spLocks noChangeShapeType="1"/>
            </p:cNvSpPr>
            <p:nvPr/>
          </p:nvSpPr>
          <p:spPr bwMode="auto">
            <a:xfrm flipH="1">
              <a:off x="5899606" y="6142641"/>
              <a:ext cx="82538"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37" name="Line 50"/>
            <p:cNvSpPr>
              <a:spLocks noChangeShapeType="1"/>
            </p:cNvSpPr>
            <p:nvPr/>
          </p:nvSpPr>
          <p:spPr bwMode="auto">
            <a:xfrm flipH="1" flipV="1">
              <a:off x="5918654" y="6239497"/>
              <a:ext cx="9841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38" name="Line 51"/>
            <p:cNvSpPr>
              <a:spLocks noChangeShapeType="1"/>
            </p:cNvSpPr>
            <p:nvPr/>
          </p:nvSpPr>
          <p:spPr bwMode="auto">
            <a:xfrm flipH="1" flipV="1">
              <a:off x="5899606" y="6266489"/>
              <a:ext cx="115871"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39" name="Line 52"/>
            <p:cNvSpPr>
              <a:spLocks noChangeShapeType="1"/>
            </p:cNvSpPr>
            <p:nvPr/>
          </p:nvSpPr>
          <p:spPr bwMode="auto">
            <a:xfrm flipH="1">
              <a:off x="5932940" y="6295069"/>
              <a:ext cx="84125" cy="0"/>
            </a:xfrm>
            <a:prstGeom prst="line">
              <a:avLst/>
            </a:prstGeom>
            <a:noFill/>
            <a:ln w="3175">
              <a:solidFill>
                <a:schemeClr val="accent2"/>
              </a:solidFill>
              <a:round/>
              <a:headEnd/>
              <a:tailEnd/>
            </a:ln>
          </p:spPr>
          <p:txBody>
            <a:bodyPr/>
            <a:lstStyle/>
            <a:p>
              <a:pPr defTabSz="1300393" fontAlgn="auto">
                <a:spcBef>
                  <a:spcPts val="0"/>
                </a:spcBef>
                <a:spcAft>
                  <a:spcPts val="0"/>
                </a:spcAft>
                <a:defRPr/>
              </a:pPr>
              <a:endParaRPr lang="en-US" sz="2600" kern="0">
                <a:solidFill>
                  <a:sysClr val="windowText" lastClr="000000"/>
                </a:solidFill>
                <a:latin typeface="Gill Sans"/>
                <a:ea typeface="ヒラギノ角ゴ ProN W3"/>
                <a:cs typeface="ヒラギノ角ゴ ProN W3"/>
                <a:sym typeface="Gill Sans"/>
              </a:endParaRPr>
            </a:p>
          </p:txBody>
        </p:sp>
        <p:sp>
          <p:nvSpPr>
            <p:cNvPr id="540" name="Oval 53"/>
            <p:cNvSpPr>
              <a:spLocks noChangeArrowheads="1"/>
            </p:cNvSpPr>
            <p:nvPr/>
          </p:nvSpPr>
          <p:spPr bwMode="auto">
            <a:xfrm>
              <a:off x="6021827" y="6209328"/>
              <a:ext cx="69840" cy="104795"/>
            </a:xfrm>
            <a:prstGeom prst="ellipse">
              <a:avLst/>
            </a:prstGeom>
            <a:solidFill>
              <a:srgbClr val="005BA0"/>
            </a:solidFill>
            <a:ln w="9525">
              <a:solidFill>
                <a:schemeClr val="accent2"/>
              </a:solidFill>
              <a:round/>
              <a:headEnd/>
              <a:tailEnd/>
            </a:ln>
          </p:spPr>
          <p:txBody>
            <a:bodyPr wrap="none" lIns="91430" tIns="45715" rIns="91430" bIns="45715" anchor="ctr"/>
            <a:lstStyle/>
            <a:p>
              <a:pPr defTabSz="1300393" fontAlgn="auto">
                <a:spcBef>
                  <a:spcPts val="0"/>
                </a:spcBef>
                <a:spcAft>
                  <a:spcPts val="0"/>
                </a:spcAft>
                <a:defRPr/>
              </a:pPr>
              <a:endParaRPr lang="en-US" sz="3400" kern="0">
                <a:solidFill>
                  <a:srgbClr val="66FF33"/>
                </a:solidFill>
                <a:latin typeface="Gill Sans"/>
                <a:ea typeface="ヒラギノ角ゴ ProN W3"/>
                <a:cs typeface="ヒラギノ角ゴ ProN W3"/>
                <a:sym typeface="Gill Sans"/>
              </a:endParaRPr>
            </a:p>
          </p:txBody>
        </p:sp>
      </p:grpSp>
      <p:sp>
        <p:nvSpPr>
          <p:cNvPr id="246" name="TextBox 245"/>
          <p:cNvSpPr txBox="1"/>
          <p:nvPr/>
        </p:nvSpPr>
        <p:spPr>
          <a:xfrm>
            <a:off x="-653132" y="6360602"/>
            <a:ext cx="6108451" cy="1200329"/>
          </a:xfrm>
          <a:prstGeom prst="rect">
            <a:avLst/>
          </a:prstGeom>
          <a:noFill/>
        </p:spPr>
        <p:txBody>
          <a:bodyPr wrap="square" rtlCol="0">
            <a:spAutoFit/>
          </a:bodyPr>
          <a:lstStyle/>
          <a:p>
            <a:pPr algn="ctr"/>
            <a:r>
              <a:rPr lang="en-IN" dirty="0"/>
              <a:t>The big deal about Big Data, IBM</a:t>
            </a:r>
          </a:p>
          <a:p>
            <a:pPr algn="ctr"/>
            <a:r>
              <a:rPr lang="en-US" dirty="0"/>
              <a:t> </a:t>
            </a:r>
            <a:endParaRPr lang="en-IN" dirty="0"/>
          </a:p>
          <a:p>
            <a:endParaRPr lang="en-IN" dirty="0"/>
          </a:p>
        </p:txBody>
      </p:sp>
    </p:spTree>
    <p:extLst>
      <p:ext uri="{BB962C8B-B14F-4D97-AF65-F5344CB8AC3E}">
        <p14:creationId xmlns:p14="http://schemas.microsoft.com/office/powerpoint/2010/main" val="2545636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5"/>
          <p:cNvSpPr>
            <a:spLocks/>
          </p:cNvSpPr>
          <p:nvPr/>
        </p:nvSpPr>
        <p:spPr bwMode="auto">
          <a:xfrm>
            <a:off x="5697537" y="2239963"/>
            <a:ext cx="4306888" cy="3078162"/>
          </a:xfrm>
          <a:custGeom>
            <a:avLst/>
            <a:gdLst>
              <a:gd name="T0" fmla="*/ 0 w 4142285"/>
              <a:gd name="T1" fmla="*/ 0 h 3078162"/>
              <a:gd name="T2" fmla="*/ 5657686 w 4142285"/>
              <a:gd name="T3" fmla="*/ 0 h 3078162"/>
              <a:gd name="T4" fmla="*/ 5657686 w 4142285"/>
              <a:gd name="T5" fmla="*/ 3078162 h 3078162"/>
              <a:gd name="T6" fmla="*/ 0 w 4142285"/>
              <a:gd name="T7" fmla="*/ 3078162 h 3078162"/>
              <a:gd name="T8" fmla="*/ 867172 w 4142285"/>
              <a:gd name="T9" fmla="*/ 1539081 h 3078162"/>
              <a:gd name="T10" fmla="*/ 0 w 4142285"/>
              <a:gd name="T11" fmla="*/ 0 h 30781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42285" h="3078162">
                <a:moveTo>
                  <a:pt x="0" y="0"/>
                </a:moveTo>
                <a:lnTo>
                  <a:pt x="4142285" y="0"/>
                </a:lnTo>
                <a:lnTo>
                  <a:pt x="4142285" y="3078162"/>
                </a:lnTo>
                <a:lnTo>
                  <a:pt x="0" y="3078162"/>
                </a:lnTo>
                <a:lnTo>
                  <a:pt x="634902" y="1539081"/>
                </a:lnTo>
                <a:lnTo>
                  <a:pt x="0" y="0"/>
                </a:lnTo>
                <a:close/>
              </a:path>
            </a:pathLst>
          </a:custGeom>
          <a:solidFill>
            <a:schemeClr val="bg1"/>
          </a:solidFill>
          <a:ln>
            <a:noFill/>
          </a:ln>
          <a:effectLst>
            <a:outerShdw blurRad="139700" algn="ctr" rotWithShape="0">
              <a:srgbClr val="000000">
                <a:alpha val="45000"/>
              </a:srgbClr>
            </a:outerShdw>
          </a:effectLst>
          <a:extLst>
            <a:ext uri="{91240B29-F687-4F45-9708-019B960494DF}">
              <a14:hiddenLine xmlns:a14="http://schemas.microsoft.com/office/drawing/2010/main" w="38100" cap="flat" cmpd="sng">
                <a:solidFill>
                  <a:srgbClr val="000000"/>
                </a:solidFill>
                <a:prstDash val="solid"/>
                <a:round/>
                <a:headEnd/>
                <a:tailEnd/>
              </a14:hiddenLine>
            </a:ext>
          </a:extLst>
        </p:spPr>
        <p:txBody>
          <a:bodyPr anchor="ctr"/>
          <a:lstStyle/>
          <a:p>
            <a:pPr>
              <a:defRPr/>
            </a:pPr>
            <a:endParaRPr lang="en-US" sz="1800"/>
          </a:p>
        </p:txBody>
      </p:sp>
      <p:sp>
        <p:nvSpPr>
          <p:cNvPr id="8195" name="Title 1"/>
          <p:cNvSpPr>
            <a:spLocks noGrp="1"/>
          </p:cNvSpPr>
          <p:nvPr>
            <p:ph type="title" idx="4294967295"/>
          </p:nvPr>
        </p:nvSpPr>
        <p:spPr>
          <a:xfrm>
            <a:off x="1404937" y="12700"/>
            <a:ext cx="9144000" cy="1282700"/>
          </a:xfrm>
        </p:spPr>
        <p:txBody>
          <a:bodyPr anchor="t"/>
          <a:lstStyle/>
          <a:p>
            <a:pPr>
              <a:defRPr/>
            </a:pPr>
            <a:r>
              <a:rPr lang="en-US" altLang="en-US" sz="4000" dirty="0"/>
              <a:t>Paradigm Shifts Enabled by Big Data</a:t>
            </a:r>
            <a:br>
              <a:rPr lang="en-US" altLang="en-US" sz="4000" dirty="0"/>
            </a:br>
            <a:r>
              <a:rPr lang="en-US" altLang="en-US" sz="4000" dirty="0">
                <a:solidFill>
                  <a:srgbClr val="C00000"/>
                </a:solidFill>
              </a:rPr>
              <a:t>Leverage more of the data being captured</a:t>
            </a:r>
          </a:p>
        </p:txBody>
      </p:sp>
      <p:sp>
        <p:nvSpPr>
          <p:cNvPr id="14340" name="TextBox 2"/>
          <p:cNvSpPr txBox="1">
            <a:spLocks noChangeArrowheads="1"/>
          </p:cNvSpPr>
          <p:nvPr/>
        </p:nvSpPr>
        <p:spPr bwMode="auto">
          <a:xfrm>
            <a:off x="2012951" y="1722438"/>
            <a:ext cx="3519487" cy="557212"/>
          </a:xfrm>
          <a:prstGeom prst="rect">
            <a:avLst/>
          </a:prstGeom>
          <a:noFill/>
          <a:ln w="9525">
            <a:noFill/>
            <a:miter lim="800000"/>
            <a:headEnd/>
            <a:tailEnd/>
          </a:ln>
        </p:spPr>
        <p:txBody>
          <a:bodyPr anchor="ctr"/>
          <a:lstStyle/>
          <a:p>
            <a:pPr algn="ctr">
              <a:lnSpc>
                <a:spcPct val="85000"/>
              </a:lnSpc>
              <a:spcAft>
                <a:spcPts val="1425"/>
              </a:spcAft>
            </a:pPr>
            <a:r>
              <a:rPr lang="en-US" altLang="en-US">
                <a:latin typeface="Lubalin Graph"/>
                <a:ea typeface="MS PGothic" pitchFamily="34" charset="-128"/>
                <a:cs typeface="Arial" pitchFamily="34" charset="0"/>
              </a:rPr>
              <a:t>Traditional Approach</a:t>
            </a:r>
          </a:p>
        </p:txBody>
      </p:sp>
      <p:sp>
        <p:nvSpPr>
          <p:cNvPr id="14341" name="TextBox 3"/>
          <p:cNvSpPr txBox="1">
            <a:spLocks noChangeArrowheads="1"/>
          </p:cNvSpPr>
          <p:nvPr/>
        </p:nvSpPr>
        <p:spPr bwMode="auto">
          <a:xfrm>
            <a:off x="6272212" y="1722438"/>
            <a:ext cx="3519488" cy="557212"/>
          </a:xfrm>
          <a:prstGeom prst="rect">
            <a:avLst/>
          </a:prstGeom>
          <a:noFill/>
          <a:ln w="9525">
            <a:noFill/>
            <a:miter lim="800000"/>
            <a:headEnd/>
            <a:tailEnd/>
          </a:ln>
        </p:spPr>
        <p:txBody>
          <a:bodyPr anchor="ctr"/>
          <a:lstStyle/>
          <a:p>
            <a:pPr algn="ctr">
              <a:lnSpc>
                <a:spcPct val="85000"/>
              </a:lnSpc>
              <a:spcAft>
                <a:spcPts val="1425"/>
              </a:spcAft>
            </a:pPr>
            <a:r>
              <a:rPr lang="en-US" altLang="en-US" dirty="0">
                <a:solidFill>
                  <a:srgbClr val="FF0000"/>
                </a:solidFill>
                <a:latin typeface="Arial" pitchFamily="34" charset="0"/>
                <a:ea typeface="MS PGothic" pitchFamily="34" charset="-128"/>
                <a:cs typeface="Arial" pitchFamily="34" charset="0"/>
              </a:rPr>
              <a:t>Big Data Approach</a:t>
            </a:r>
          </a:p>
        </p:txBody>
      </p:sp>
      <p:sp>
        <p:nvSpPr>
          <p:cNvPr id="14342" name="TextBox 11"/>
          <p:cNvSpPr txBox="1">
            <a:spLocks noChangeArrowheads="1"/>
          </p:cNvSpPr>
          <p:nvPr/>
        </p:nvSpPr>
        <p:spPr bwMode="auto">
          <a:xfrm>
            <a:off x="2260601" y="5318126"/>
            <a:ext cx="3024187" cy="841375"/>
          </a:xfrm>
          <a:prstGeom prst="rect">
            <a:avLst/>
          </a:prstGeom>
          <a:noFill/>
          <a:ln w="9525">
            <a:noFill/>
            <a:miter lim="800000"/>
            <a:headEnd/>
            <a:tailEnd/>
          </a:ln>
        </p:spPr>
        <p:txBody>
          <a:bodyPr anchor="ctr"/>
          <a:lstStyle/>
          <a:p>
            <a:pPr algn="ctr">
              <a:lnSpc>
                <a:spcPct val="80000"/>
              </a:lnSpc>
              <a:spcAft>
                <a:spcPts val="1425"/>
              </a:spcAft>
            </a:pPr>
            <a:r>
              <a:rPr lang="en-US" altLang="en-US" sz="2800" b="1">
                <a:latin typeface="Arial" pitchFamily="34" charset="0"/>
                <a:ea typeface="MS PGothic" pitchFamily="34" charset="-128"/>
                <a:cs typeface="Arial" pitchFamily="34" charset="0"/>
              </a:rPr>
              <a:t>Analyze small subsets of data</a:t>
            </a:r>
          </a:p>
        </p:txBody>
      </p:sp>
      <p:sp>
        <p:nvSpPr>
          <p:cNvPr id="14343" name="TextBox 12"/>
          <p:cNvSpPr txBox="1">
            <a:spLocks noChangeArrowheads="1"/>
          </p:cNvSpPr>
          <p:nvPr/>
        </p:nvSpPr>
        <p:spPr bwMode="auto">
          <a:xfrm>
            <a:off x="6272212" y="5387976"/>
            <a:ext cx="3519488" cy="555625"/>
          </a:xfrm>
          <a:prstGeom prst="rect">
            <a:avLst/>
          </a:prstGeom>
          <a:noFill/>
          <a:ln w="9525">
            <a:noFill/>
            <a:miter lim="800000"/>
            <a:headEnd/>
            <a:tailEnd/>
          </a:ln>
        </p:spPr>
        <p:txBody>
          <a:bodyPr anchor="ctr"/>
          <a:lstStyle/>
          <a:p>
            <a:pPr algn="ctr">
              <a:lnSpc>
                <a:spcPct val="90000"/>
              </a:lnSpc>
              <a:spcAft>
                <a:spcPts val="1425"/>
              </a:spcAft>
            </a:pPr>
            <a:r>
              <a:rPr lang="en-US" altLang="en-US" sz="2800" b="1" dirty="0">
                <a:solidFill>
                  <a:srgbClr val="FF0000"/>
                </a:solidFill>
                <a:latin typeface="Arial" pitchFamily="34" charset="0"/>
                <a:ea typeface="MS PGothic" pitchFamily="34" charset="-128"/>
                <a:cs typeface="Arial" pitchFamily="34" charset="0"/>
              </a:rPr>
              <a:t>Analyze </a:t>
            </a:r>
            <a:r>
              <a:rPr lang="en-US" altLang="en-US" sz="2800" b="1" i="1" dirty="0">
                <a:solidFill>
                  <a:srgbClr val="FF0000"/>
                </a:solidFill>
                <a:latin typeface="Arial" pitchFamily="34" charset="0"/>
                <a:ea typeface="MS PGothic" pitchFamily="34" charset="-128"/>
                <a:cs typeface="Arial" pitchFamily="34" charset="0"/>
              </a:rPr>
              <a:t>all</a:t>
            </a:r>
            <a:r>
              <a:rPr lang="en-US" altLang="en-US" sz="2800" b="1" dirty="0">
                <a:solidFill>
                  <a:srgbClr val="FF0000"/>
                </a:solidFill>
                <a:latin typeface="Arial" pitchFamily="34" charset="0"/>
                <a:ea typeface="MS PGothic" pitchFamily="34" charset="-128"/>
                <a:cs typeface="Arial" pitchFamily="34" charset="0"/>
              </a:rPr>
              <a:t> data</a:t>
            </a:r>
          </a:p>
        </p:txBody>
      </p:sp>
      <p:sp>
        <p:nvSpPr>
          <p:cNvPr id="17" name="Pentagon 16"/>
          <p:cNvSpPr>
            <a:spLocks noChangeArrowheads="1"/>
          </p:cNvSpPr>
          <p:nvPr/>
        </p:nvSpPr>
        <p:spPr bwMode="auto">
          <a:xfrm>
            <a:off x="1744662" y="2239963"/>
            <a:ext cx="4413250" cy="3078162"/>
          </a:xfrm>
          <a:prstGeom prst="homePlate">
            <a:avLst>
              <a:gd name="adj" fmla="val 20623"/>
            </a:avLst>
          </a:prstGeom>
          <a:solidFill>
            <a:schemeClr val="bg1"/>
          </a:solidFill>
          <a:ln>
            <a:noFill/>
          </a:ln>
          <a:effectLst>
            <a:outerShdw blurRad="139700" algn="ctr" rotWithShape="0">
              <a:srgbClr val="808080">
                <a:alpha val="45000"/>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sp>
        <p:nvSpPr>
          <p:cNvPr id="26" name="Rectangle 25"/>
          <p:cNvSpPr/>
          <p:nvPr/>
        </p:nvSpPr>
        <p:spPr>
          <a:xfrm>
            <a:off x="3130551" y="263366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28" name="Rectangle 27"/>
          <p:cNvSpPr/>
          <p:nvPr/>
        </p:nvSpPr>
        <p:spPr>
          <a:xfrm>
            <a:off x="3505201" y="2633664"/>
            <a:ext cx="185737"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30" name="Rectangle 29"/>
          <p:cNvSpPr/>
          <p:nvPr/>
        </p:nvSpPr>
        <p:spPr>
          <a:xfrm>
            <a:off x="3878263" y="263366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32" name="Rectangle 31"/>
          <p:cNvSpPr/>
          <p:nvPr/>
        </p:nvSpPr>
        <p:spPr>
          <a:xfrm>
            <a:off x="4252913" y="263366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37" name="Rectangle 36"/>
          <p:cNvSpPr/>
          <p:nvPr/>
        </p:nvSpPr>
        <p:spPr>
          <a:xfrm>
            <a:off x="2943226" y="288290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39" name="Rectangle 38"/>
          <p:cNvSpPr/>
          <p:nvPr/>
        </p:nvSpPr>
        <p:spPr>
          <a:xfrm>
            <a:off x="3317876" y="288290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41" name="Rectangle 40"/>
          <p:cNvSpPr/>
          <p:nvPr/>
        </p:nvSpPr>
        <p:spPr>
          <a:xfrm>
            <a:off x="3690938" y="288290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43" name="Rectangle 42"/>
          <p:cNvSpPr/>
          <p:nvPr/>
        </p:nvSpPr>
        <p:spPr>
          <a:xfrm>
            <a:off x="4065588" y="288290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45" name="Rectangle 44"/>
          <p:cNvSpPr/>
          <p:nvPr/>
        </p:nvSpPr>
        <p:spPr>
          <a:xfrm>
            <a:off x="4440238" y="288290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0" name="Rectangle 49"/>
          <p:cNvSpPr/>
          <p:nvPr/>
        </p:nvSpPr>
        <p:spPr>
          <a:xfrm>
            <a:off x="3130551" y="3132139"/>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2" name="Rectangle 51"/>
          <p:cNvSpPr/>
          <p:nvPr/>
        </p:nvSpPr>
        <p:spPr>
          <a:xfrm>
            <a:off x="3505201" y="3132139"/>
            <a:ext cx="185737"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4" name="Rectangle 53"/>
          <p:cNvSpPr/>
          <p:nvPr/>
        </p:nvSpPr>
        <p:spPr>
          <a:xfrm>
            <a:off x="3878263" y="3132139"/>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6" name="Rectangle 55"/>
          <p:cNvSpPr/>
          <p:nvPr/>
        </p:nvSpPr>
        <p:spPr>
          <a:xfrm>
            <a:off x="4252913" y="3132139"/>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1" name="Rectangle 60"/>
          <p:cNvSpPr/>
          <p:nvPr/>
        </p:nvSpPr>
        <p:spPr>
          <a:xfrm>
            <a:off x="2943226" y="3381375"/>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3" name="Rectangle 62"/>
          <p:cNvSpPr/>
          <p:nvPr/>
        </p:nvSpPr>
        <p:spPr>
          <a:xfrm>
            <a:off x="3317876" y="3381375"/>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5" name="Rectangle 64"/>
          <p:cNvSpPr/>
          <p:nvPr/>
        </p:nvSpPr>
        <p:spPr>
          <a:xfrm>
            <a:off x="3690938" y="3381375"/>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7" name="Rectangle 66"/>
          <p:cNvSpPr/>
          <p:nvPr/>
        </p:nvSpPr>
        <p:spPr>
          <a:xfrm>
            <a:off x="4065588" y="3381375"/>
            <a:ext cx="187325" cy="249238"/>
          </a:xfrm>
          <a:prstGeom prst="rect">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chemeClr val="tx1"/>
              </a:solidFill>
            </a:endParaRPr>
          </a:p>
        </p:txBody>
      </p:sp>
      <p:sp>
        <p:nvSpPr>
          <p:cNvPr id="69" name="Rectangle 68"/>
          <p:cNvSpPr/>
          <p:nvPr/>
        </p:nvSpPr>
        <p:spPr>
          <a:xfrm>
            <a:off x="4440238" y="3381375"/>
            <a:ext cx="187325" cy="249238"/>
          </a:xfrm>
          <a:prstGeom prst="rect">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chemeClr val="tx1"/>
              </a:solidFill>
            </a:endParaRPr>
          </a:p>
        </p:txBody>
      </p:sp>
      <p:sp>
        <p:nvSpPr>
          <p:cNvPr id="74" name="Rectangle 73"/>
          <p:cNvSpPr/>
          <p:nvPr/>
        </p:nvSpPr>
        <p:spPr>
          <a:xfrm>
            <a:off x="3130551" y="36306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76" name="Rectangle 75"/>
          <p:cNvSpPr/>
          <p:nvPr/>
        </p:nvSpPr>
        <p:spPr>
          <a:xfrm>
            <a:off x="3505201" y="3630614"/>
            <a:ext cx="185737"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78" name="Rectangle 77"/>
          <p:cNvSpPr/>
          <p:nvPr/>
        </p:nvSpPr>
        <p:spPr>
          <a:xfrm>
            <a:off x="3878263" y="36306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80" name="Rectangle 79"/>
          <p:cNvSpPr/>
          <p:nvPr/>
        </p:nvSpPr>
        <p:spPr>
          <a:xfrm>
            <a:off x="4252913" y="3630614"/>
            <a:ext cx="187325" cy="249237"/>
          </a:xfrm>
          <a:prstGeom prst="rect">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chemeClr val="tx1"/>
              </a:solidFill>
            </a:endParaRPr>
          </a:p>
        </p:txBody>
      </p:sp>
      <p:sp>
        <p:nvSpPr>
          <p:cNvPr id="85" name="Rectangle 84"/>
          <p:cNvSpPr/>
          <p:nvPr/>
        </p:nvSpPr>
        <p:spPr>
          <a:xfrm>
            <a:off x="2943226" y="387985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87" name="Rectangle 86"/>
          <p:cNvSpPr/>
          <p:nvPr/>
        </p:nvSpPr>
        <p:spPr>
          <a:xfrm>
            <a:off x="3317876" y="387985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89" name="Rectangle 88"/>
          <p:cNvSpPr/>
          <p:nvPr/>
        </p:nvSpPr>
        <p:spPr>
          <a:xfrm>
            <a:off x="3690938" y="387985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91" name="Rectangle 90"/>
          <p:cNvSpPr/>
          <p:nvPr/>
        </p:nvSpPr>
        <p:spPr>
          <a:xfrm>
            <a:off x="4065588" y="3879850"/>
            <a:ext cx="187325" cy="249238"/>
          </a:xfrm>
          <a:prstGeom prst="rect">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chemeClr val="tx1"/>
              </a:solidFill>
            </a:endParaRPr>
          </a:p>
        </p:txBody>
      </p:sp>
      <p:sp>
        <p:nvSpPr>
          <p:cNvPr id="93" name="Rectangle 92"/>
          <p:cNvSpPr/>
          <p:nvPr/>
        </p:nvSpPr>
        <p:spPr>
          <a:xfrm>
            <a:off x="4440238" y="3879850"/>
            <a:ext cx="187325" cy="249238"/>
          </a:xfrm>
          <a:prstGeom prst="rect">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chemeClr val="tx1"/>
              </a:solidFill>
            </a:endParaRPr>
          </a:p>
        </p:txBody>
      </p:sp>
      <p:sp>
        <p:nvSpPr>
          <p:cNvPr id="98" name="Rectangle 97"/>
          <p:cNvSpPr/>
          <p:nvPr/>
        </p:nvSpPr>
        <p:spPr>
          <a:xfrm>
            <a:off x="3130551" y="4129089"/>
            <a:ext cx="187325" cy="250825"/>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00" name="Rectangle 99"/>
          <p:cNvSpPr/>
          <p:nvPr/>
        </p:nvSpPr>
        <p:spPr>
          <a:xfrm>
            <a:off x="3505201" y="4129089"/>
            <a:ext cx="185737" cy="250825"/>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02" name="Rectangle 101"/>
          <p:cNvSpPr/>
          <p:nvPr/>
        </p:nvSpPr>
        <p:spPr>
          <a:xfrm>
            <a:off x="3878263" y="4129089"/>
            <a:ext cx="187325" cy="250825"/>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04" name="Rectangle 103"/>
          <p:cNvSpPr/>
          <p:nvPr/>
        </p:nvSpPr>
        <p:spPr>
          <a:xfrm>
            <a:off x="4252913" y="4129089"/>
            <a:ext cx="187325" cy="250825"/>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09" name="Rectangle 108"/>
          <p:cNvSpPr/>
          <p:nvPr/>
        </p:nvSpPr>
        <p:spPr>
          <a:xfrm>
            <a:off x="2943226" y="43799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1" name="Rectangle 110"/>
          <p:cNvSpPr/>
          <p:nvPr/>
        </p:nvSpPr>
        <p:spPr>
          <a:xfrm>
            <a:off x="3317876" y="43799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3" name="Rectangle 112"/>
          <p:cNvSpPr/>
          <p:nvPr/>
        </p:nvSpPr>
        <p:spPr>
          <a:xfrm>
            <a:off x="3690938" y="43799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5" name="Rectangle 114"/>
          <p:cNvSpPr/>
          <p:nvPr/>
        </p:nvSpPr>
        <p:spPr>
          <a:xfrm>
            <a:off x="4065588" y="43799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7" name="Rectangle 116"/>
          <p:cNvSpPr/>
          <p:nvPr/>
        </p:nvSpPr>
        <p:spPr>
          <a:xfrm>
            <a:off x="4440238" y="4379914"/>
            <a:ext cx="187325" cy="249237"/>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22" name="Rectangle 121"/>
          <p:cNvSpPr/>
          <p:nvPr/>
        </p:nvSpPr>
        <p:spPr>
          <a:xfrm>
            <a:off x="3130551" y="462915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24" name="Rectangle 123"/>
          <p:cNvSpPr/>
          <p:nvPr/>
        </p:nvSpPr>
        <p:spPr>
          <a:xfrm>
            <a:off x="3505201" y="4629150"/>
            <a:ext cx="185737"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26" name="Rectangle 125"/>
          <p:cNvSpPr/>
          <p:nvPr/>
        </p:nvSpPr>
        <p:spPr>
          <a:xfrm>
            <a:off x="3878263" y="462915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28" name="Rectangle 127"/>
          <p:cNvSpPr/>
          <p:nvPr/>
        </p:nvSpPr>
        <p:spPr>
          <a:xfrm>
            <a:off x="4252913" y="4629150"/>
            <a:ext cx="187325" cy="249238"/>
          </a:xfrm>
          <a:prstGeom prst="rect">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grpSp>
        <p:nvGrpSpPr>
          <p:cNvPr id="2" name="Group 2"/>
          <p:cNvGrpSpPr/>
          <p:nvPr/>
        </p:nvGrpSpPr>
        <p:grpSpPr>
          <a:xfrm>
            <a:off x="6662439" y="2633664"/>
            <a:ext cx="1682750" cy="2244725"/>
            <a:chOff x="5664200" y="2586038"/>
            <a:chExt cx="1682750" cy="2244725"/>
          </a:xfrm>
          <a:solidFill>
            <a:srgbClr val="FF6600"/>
          </a:solidFill>
        </p:grpSpPr>
        <p:sp>
          <p:nvSpPr>
            <p:cNvPr id="131" name="Rectangle 130"/>
            <p:cNvSpPr/>
            <p:nvPr/>
          </p:nvSpPr>
          <p:spPr>
            <a:xfrm>
              <a:off x="5851525" y="2586038"/>
              <a:ext cx="185738"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2" name="Rectangle 131"/>
            <p:cNvSpPr/>
            <p:nvPr/>
          </p:nvSpPr>
          <p:spPr>
            <a:xfrm>
              <a:off x="6224588" y="258603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3" name="Rectangle 132"/>
            <p:cNvSpPr/>
            <p:nvPr/>
          </p:nvSpPr>
          <p:spPr>
            <a:xfrm>
              <a:off x="6599238" y="258603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4" name="Rectangle 133"/>
            <p:cNvSpPr/>
            <p:nvPr/>
          </p:nvSpPr>
          <p:spPr>
            <a:xfrm>
              <a:off x="6973888" y="2586038"/>
              <a:ext cx="185737"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5" name="Rectangle 134"/>
            <p:cNvSpPr/>
            <p:nvPr/>
          </p:nvSpPr>
          <p:spPr>
            <a:xfrm>
              <a:off x="5664200" y="283527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6" name="Rectangle 135"/>
            <p:cNvSpPr/>
            <p:nvPr/>
          </p:nvSpPr>
          <p:spPr>
            <a:xfrm>
              <a:off x="6037263" y="283527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7" name="Rectangle 136"/>
            <p:cNvSpPr/>
            <p:nvPr/>
          </p:nvSpPr>
          <p:spPr>
            <a:xfrm>
              <a:off x="6411913" y="283527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8" name="Rectangle 137"/>
            <p:cNvSpPr/>
            <p:nvPr/>
          </p:nvSpPr>
          <p:spPr>
            <a:xfrm>
              <a:off x="6786563" y="283527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9" name="Rectangle 138"/>
            <p:cNvSpPr/>
            <p:nvPr/>
          </p:nvSpPr>
          <p:spPr>
            <a:xfrm>
              <a:off x="7159625" y="283527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1" name="Rectangle 140"/>
            <p:cNvSpPr/>
            <p:nvPr/>
          </p:nvSpPr>
          <p:spPr>
            <a:xfrm>
              <a:off x="5851525" y="3084513"/>
              <a:ext cx="185738"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2" name="Rectangle 141"/>
            <p:cNvSpPr/>
            <p:nvPr/>
          </p:nvSpPr>
          <p:spPr>
            <a:xfrm>
              <a:off x="6224588" y="3084513"/>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3" name="Rectangle 142"/>
            <p:cNvSpPr/>
            <p:nvPr/>
          </p:nvSpPr>
          <p:spPr>
            <a:xfrm>
              <a:off x="6599238" y="3084513"/>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4" name="Rectangle 143"/>
            <p:cNvSpPr/>
            <p:nvPr/>
          </p:nvSpPr>
          <p:spPr>
            <a:xfrm>
              <a:off x="6973888" y="3084513"/>
              <a:ext cx="185737"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5" name="Rectangle 144"/>
            <p:cNvSpPr/>
            <p:nvPr/>
          </p:nvSpPr>
          <p:spPr>
            <a:xfrm>
              <a:off x="5664200" y="3333750"/>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6" name="Rectangle 145"/>
            <p:cNvSpPr/>
            <p:nvPr/>
          </p:nvSpPr>
          <p:spPr>
            <a:xfrm>
              <a:off x="6037263" y="3333750"/>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7" name="Rectangle 146"/>
            <p:cNvSpPr/>
            <p:nvPr/>
          </p:nvSpPr>
          <p:spPr>
            <a:xfrm>
              <a:off x="6411913" y="3333750"/>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8" name="Rectangle 147"/>
            <p:cNvSpPr/>
            <p:nvPr/>
          </p:nvSpPr>
          <p:spPr>
            <a:xfrm>
              <a:off x="6786563" y="3333750"/>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9" name="Rectangle 148"/>
            <p:cNvSpPr/>
            <p:nvPr/>
          </p:nvSpPr>
          <p:spPr>
            <a:xfrm>
              <a:off x="7159625" y="3333750"/>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1" name="Rectangle 150"/>
            <p:cNvSpPr/>
            <p:nvPr/>
          </p:nvSpPr>
          <p:spPr>
            <a:xfrm>
              <a:off x="5851525" y="3582988"/>
              <a:ext cx="185738"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2" name="Rectangle 151"/>
            <p:cNvSpPr/>
            <p:nvPr/>
          </p:nvSpPr>
          <p:spPr>
            <a:xfrm>
              <a:off x="6224588" y="35829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3" name="Rectangle 152"/>
            <p:cNvSpPr/>
            <p:nvPr/>
          </p:nvSpPr>
          <p:spPr>
            <a:xfrm>
              <a:off x="6599238" y="35829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4" name="Rectangle 153"/>
            <p:cNvSpPr/>
            <p:nvPr/>
          </p:nvSpPr>
          <p:spPr>
            <a:xfrm>
              <a:off x="6973888" y="3582988"/>
              <a:ext cx="185737"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5" name="Rectangle 154"/>
            <p:cNvSpPr/>
            <p:nvPr/>
          </p:nvSpPr>
          <p:spPr>
            <a:xfrm>
              <a:off x="5664200" y="38322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6" name="Rectangle 155"/>
            <p:cNvSpPr/>
            <p:nvPr/>
          </p:nvSpPr>
          <p:spPr>
            <a:xfrm>
              <a:off x="6037263" y="38322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7" name="Rectangle 156"/>
            <p:cNvSpPr/>
            <p:nvPr/>
          </p:nvSpPr>
          <p:spPr>
            <a:xfrm>
              <a:off x="6411913" y="38322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8" name="Rectangle 157"/>
            <p:cNvSpPr/>
            <p:nvPr/>
          </p:nvSpPr>
          <p:spPr>
            <a:xfrm>
              <a:off x="6786563" y="38322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59" name="Rectangle 158"/>
            <p:cNvSpPr/>
            <p:nvPr/>
          </p:nvSpPr>
          <p:spPr>
            <a:xfrm>
              <a:off x="7159625" y="38322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1" name="Rectangle 160"/>
            <p:cNvSpPr/>
            <p:nvPr/>
          </p:nvSpPr>
          <p:spPr>
            <a:xfrm>
              <a:off x="5851525" y="4081463"/>
              <a:ext cx="185738" cy="250825"/>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2" name="Rectangle 161"/>
            <p:cNvSpPr/>
            <p:nvPr/>
          </p:nvSpPr>
          <p:spPr>
            <a:xfrm>
              <a:off x="6224588" y="4081463"/>
              <a:ext cx="187325" cy="250825"/>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3" name="Rectangle 162"/>
            <p:cNvSpPr/>
            <p:nvPr/>
          </p:nvSpPr>
          <p:spPr>
            <a:xfrm>
              <a:off x="6599238" y="4081463"/>
              <a:ext cx="187325" cy="250825"/>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4" name="Rectangle 163"/>
            <p:cNvSpPr/>
            <p:nvPr/>
          </p:nvSpPr>
          <p:spPr>
            <a:xfrm>
              <a:off x="6973888" y="4081463"/>
              <a:ext cx="185737" cy="250825"/>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5" name="Rectangle 164"/>
            <p:cNvSpPr/>
            <p:nvPr/>
          </p:nvSpPr>
          <p:spPr>
            <a:xfrm>
              <a:off x="5664200" y="43322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6" name="Rectangle 165"/>
            <p:cNvSpPr/>
            <p:nvPr/>
          </p:nvSpPr>
          <p:spPr>
            <a:xfrm>
              <a:off x="6037263" y="43322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7" name="Rectangle 166"/>
            <p:cNvSpPr/>
            <p:nvPr/>
          </p:nvSpPr>
          <p:spPr>
            <a:xfrm>
              <a:off x="6411913" y="43322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8" name="Rectangle 167"/>
            <p:cNvSpPr/>
            <p:nvPr/>
          </p:nvSpPr>
          <p:spPr>
            <a:xfrm>
              <a:off x="6786563" y="43322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9" name="Rectangle 168"/>
            <p:cNvSpPr/>
            <p:nvPr/>
          </p:nvSpPr>
          <p:spPr>
            <a:xfrm>
              <a:off x="7159625" y="4332288"/>
              <a:ext cx="187325" cy="249237"/>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1" name="Rectangle 170"/>
            <p:cNvSpPr/>
            <p:nvPr/>
          </p:nvSpPr>
          <p:spPr>
            <a:xfrm>
              <a:off x="5851525" y="4581525"/>
              <a:ext cx="185738"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2" name="Rectangle 171"/>
            <p:cNvSpPr/>
            <p:nvPr/>
          </p:nvSpPr>
          <p:spPr>
            <a:xfrm>
              <a:off x="6224588" y="45815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3" name="Rectangle 172"/>
            <p:cNvSpPr/>
            <p:nvPr/>
          </p:nvSpPr>
          <p:spPr>
            <a:xfrm>
              <a:off x="6599238" y="4581525"/>
              <a:ext cx="187325"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4" name="Rectangle 173"/>
            <p:cNvSpPr/>
            <p:nvPr/>
          </p:nvSpPr>
          <p:spPr>
            <a:xfrm>
              <a:off x="6973888" y="4581525"/>
              <a:ext cx="185737" cy="249238"/>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grpSp>
      <p:sp>
        <p:nvSpPr>
          <p:cNvPr id="175" name="Rectangle 174"/>
          <p:cNvSpPr/>
          <p:nvPr/>
        </p:nvSpPr>
        <p:spPr>
          <a:xfrm>
            <a:off x="6515100" y="2476500"/>
            <a:ext cx="1968500" cy="2546350"/>
          </a:xfrm>
          <a:prstGeom prst="rect">
            <a:avLst/>
          </a:prstGeom>
          <a:noFill/>
          <a:ln w="254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6" name="Rectangle 175"/>
          <p:cNvSpPr/>
          <p:nvPr/>
        </p:nvSpPr>
        <p:spPr>
          <a:xfrm>
            <a:off x="3978275" y="3263900"/>
            <a:ext cx="747712" cy="996950"/>
          </a:xfrm>
          <a:prstGeom prst="rect">
            <a:avLst/>
          </a:prstGeom>
          <a:noFill/>
          <a:ln w="254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4388" name="TextBox 176"/>
          <p:cNvSpPr txBox="1">
            <a:spLocks noChangeArrowheads="1"/>
          </p:cNvSpPr>
          <p:nvPr/>
        </p:nvSpPr>
        <p:spPr bwMode="auto">
          <a:xfrm>
            <a:off x="4770437" y="3592513"/>
            <a:ext cx="1176338" cy="1255728"/>
          </a:xfrm>
          <a:prstGeom prst="rect">
            <a:avLst/>
          </a:prstGeom>
          <a:noFill/>
          <a:ln w="9525">
            <a:noFill/>
            <a:miter lim="800000"/>
            <a:headEnd/>
            <a:tailEnd/>
          </a:ln>
        </p:spPr>
        <p:txBody>
          <a:bodyPr lIns="0" tIns="0" rIns="0" bIns="0">
            <a:spAutoFit/>
          </a:bodyPr>
          <a:lstStyle/>
          <a:p>
            <a:pPr>
              <a:lnSpc>
                <a:spcPct val="85000"/>
              </a:lnSpc>
              <a:spcAft>
                <a:spcPts val="1425"/>
              </a:spcAft>
            </a:pPr>
            <a:r>
              <a:rPr lang="en-US" altLang="en-US" b="1">
                <a:latin typeface="Arial" pitchFamily="34" charset="0"/>
                <a:ea typeface="MS PGothic" pitchFamily="34" charset="-128"/>
                <a:cs typeface="Arial" pitchFamily="34" charset="0"/>
              </a:rPr>
              <a:t>Analyzed</a:t>
            </a:r>
            <a:br>
              <a:rPr lang="en-US" altLang="en-US" b="1">
                <a:latin typeface="Arial" pitchFamily="34" charset="0"/>
                <a:ea typeface="MS PGothic" pitchFamily="34" charset="-128"/>
                <a:cs typeface="Arial" pitchFamily="34" charset="0"/>
              </a:rPr>
            </a:br>
            <a:r>
              <a:rPr lang="en-US" altLang="en-US" b="1">
                <a:latin typeface="Arial" pitchFamily="34" charset="0"/>
                <a:ea typeface="MS PGothic" pitchFamily="34" charset="-128"/>
                <a:cs typeface="Arial" pitchFamily="34" charset="0"/>
              </a:rPr>
              <a:t>information</a:t>
            </a:r>
          </a:p>
        </p:txBody>
      </p:sp>
      <p:sp>
        <p:nvSpPr>
          <p:cNvPr id="14389" name="TextBox 177"/>
          <p:cNvSpPr txBox="1">
            <a:spLocks noChangeArrowheads="1"/>
          </p:cNvSpPr>
          <p:nvPr/>
        </p:nvSpPr>
        <p:spPr bwMode="auto">
          <a:xfrm>
            <a:off x="2828925" y="4941888"/>
            <a:ext cx="1911350" cy="366254"/>
          </a:xfrm>
          <a:prstGeom prst="rect">
            <a:avLst/>
          </a:prstGeom>
          <a:noFill/>
          <a:ln w="9525">
            <a:noFill/>
            <a:miter lim="800000"/>
            <a:headEnd/>
            <a:tailEnd/>
          </a:ln>
        </p:spPr>
        <p:txBody>
          <a:bodyPr lIns="0" tIns="0" rIns="0" bIns="0">
            <a:spAutoFit/>
          </a:bodyPr>
          <a:lstStyle/>
          <a:p>
            <a:pPr algn="ctr">
              <a:lnSpc>
                <a:spcPct val="85000"/>
              </a:lnSpc>
              <a:spcAft>
                <a:spcPts val="1425"/>
              </a:spcAft>
            </a:pPr>
            <a:r>
              <a:rPr lang="en-US" altLang="en-US" sz="1400" b="1">
                <a:solidFill>
                  <a:srgbClr val="7F7F7F"/>
                </a:solidFill>
                <a:latin typeface="Arial" pitchFamily="34" charset="0"/>
                <a:ea typeface="MS PGothic" pitchFamily="34" charset="-128"/>
                <a:cs typeface="Arial" pitchFamily="34" charset="0"/>
              </a:rPr>
              <a:t>All available information</a:t>
            </a:r>
          </a:p>
        </p:txBody>
      </p:sp>
      <p:sp>
        <p:nvSpPr>
          <p:cNvPr id="14390" name="TextBox 178"/>
          <p:cNvSpPr txBox="1">
            <a:spLocks noChangeArrowheads="1"/>
          </p:cNvSpPr>
          <p:nvPr/>
        </p:nvSpPr>
        <p:spPr bwMode="auto">
          <a:xfrm>
            <a:off x="8631237" y="3592514"/>
            <a:ext cx="1373188" cy="706347"/>
          </a:xfrm>
          <a:prstGeom prst="rect">
            <a:avLst/>
          </a:prstGeom>
          <a:noFill/>
          <a:ln w="9525">
            <a:noFill/>
            <a:miter lim="800000"/>
            <a:headEnd/>
            <a:tailEnd/>
          </a:ln>
        </p:spPr>
        <p:txBody>
          <a:bodyPr lIns="0" tIns="0" rIns="0" bIns="0">
            <a:spAutoFit/>
          </a:bodyPr>
          <a:lstStyle/>
          <a:p>
            <a:pPr>
              <a:lnSpc>
                <a:spcPct val="85000"/>
              </a:lnSpc>
              <a:spcAft>
                <a:spcPts val="1425"/>
              </a:spcAft>
            </a:pPr>
            <a:r>
              <a:rPr lang="en-US" altLang="en-US" sz="1800" b="1">
                <a:latin typeface="Arial" pitchFamily="34" charset="0"/>
                <a:ea typeface="MS PGothic" pitchFamily="34" charset="-128"/>
                <a:cs typeface="Arial" pitchFamily="34" charset="0"/>
              </a:rPr>
              <a:t>All available information</a:t>
            </a:r>
            <a:br>
              <a:rPr lang="en-US" altLang="en-US" sz="1800" b="1">
                <a:latin typeface="Arial" pitchFamily="34" charset="0"/>
                <a:ea typeface="MS PGothic" pitchFamily="34" charset="-128"/>
                <a:cs typeface="Arial" pitchFamily="34" charset="0"/>
              </a:rPr>
            </a:br>
            <a:r>
              <a:rPr lang="en-US" altLang="en-US" sz="1800" b="1">
                <a:latin typeface="Arial" pitchFamily="34" charset="0"/>
                <a:ea typeface="MS PGothic" pitchFamily="34" charset="-128"/>
                <a:cs typeface="Arial" pitchFamily="34" charset="0"/>
              </a:rPr>
              <a:t>analyzed</a:t>
            </a:r>
          </a:p>
        </p:txBody>
      </p:sp>
      <p:sp>
        <p:nvSpPr>
          <p:cNvPr id="97" name="TextBox 96"/>
          <p:cNvSpPr txBox="1"/>
          <p:nvPr/>
        </p:nvSpPr>
        <p:spPr>
          <a:xfrm>
            <a:off x="4949950" y="6237313"/>
            <a:ext cx="6108451" cy="1200329"/>
          </a:xfrm>
          <a:prstGeom prst="rect">
            <a:avLst/>
          </a:prstGeom>
          <a:noFill/>
        </p:spPr>
        <p:txBody>
          <a:bodyPr wrap="square" rtlCol="0">
            <a:spAutoFit/>
          </a:bodyPr>
          <a:lstStyle/>
          <a:p>
            <a:pPr algn="ctr"/>
            <a:r>
              <a:rPr lang="en-IN" dirty="0"/>
              <a:t>Big Data: Turning Data Into Insights, IBM</a:t>
            </a:r>
          </a:p>
          <a:p>
            <a:pPr algn="ctr"/>
            <a:r>
              <a:rPr lang="en-US" dirty="0"/>
              <a:t> </a:t>
            </a:r>
            <a:endParaRPr lang="en-IN" dirty="0"/>
          </a:p>
          <a:p>
            <a:endParaRPr lang="en-IN" dirty="0"/>
          </a:p>
        </p:txBody>
      </p:sp>
    </p:spTree>
    <p:extLst>
      <p:ext uri="{BB962C8B-B14F-4D97-AF65-F5344CB8AC3E}">
        <p14:creationId xmlns:p14="http://schemas.microsoft.com/office/powerpoint/2010/main" val="3134521359"/>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1404937" y="25400"/>
            <a:ext cx="9220200" cy="1346200"/>
          </a:xfrm>
        </p:spPr>
        <p:txBody>
          <a:bodyPr anchor="t"/>
          <a:lstStyle/>
          <a:p>
            <a:pPr>
              <a:defRPr/>
            </a:pPr>
            <a:r>
              <a:rPr lang="en-US" altLang="en-US" sz="4000" dirty="0"/>
              <a:t>Paradigm Shifts Enabled by Big Data</a:t>
            </a:r>
            <a:br>
              <a:rPr lang="en-US" altLang="en-US" sz="4000" dirty="0"/>
            </a:br>
            <a:r>
              <a:rPr lang="en-US" altLang="en-US" sz="4000" dirty="0">
                <a:solidFill>
                  <a:srgbClr val="C00000"/>
                </a:solidFill>
              </a:rPr>
              <a:t>Reduce effort required to leverage data</a:t>
            </a:r>
          </a:p>
        </p:txBody>
      </p:sp>
      <p:sp>
        <p:nvSpPr>
          <p:cNvPr id="72" name="TextBox 71"/>
          <p:cNvSpPr txBox="1"/>
          <p:nvPr/>
        </p:nvSpPr>
        <p:spPr>
          <a:xfrm>
            <a:off x="1995487" y="1997076"/>
            <a:ext cx="3519488" cy="417513"/>
          </a:xfrm>
          <a:prstGeom prst="rect">
            <a:avLst/>
          </a:prstGeom>
          <a:noFill/>
        </p:spPr>
        <p:txBody>
          <a:bodyPr anchor="ctr"/>
          <a:lstStyle/>
          <a:p>
            <a:pPr algn="ctr">
              <a:lnSpc>
                <a:spcPct val="85000"/>
              </a:lnSpc>
              <a:defRPr/>
            </a:pPr>
            <a:r>
              <a:rPr lang="en-US" sz="1800" b="1" dirty="0">
                <a:solidFill>
                  <a:schemeClr val="tx1">
                    <a:lumMod val="75000"/>
                  </a:schemeClr>
                </a:solidFill>
                <a:latin typeface="Arial"/>
                <a:cs typeface="Arial"/>
              </a:rPr>
              <a:t>TRADITIONAL APPROACH</a:t>
            </a:r>
          </a:p>
        </p:txBody>
      </p:sp>
      <p:sp>
        <p:nvSpPr>
          <p:cNvPr id="15364" name="TextBox 69"/>
          <p:cNvSpPr txBox="1">
            <a:spLocks noChangeArrowheads="1"/>
          </p:cNvSpPr>
          <p:nvPr/>
        </p:nvSpPr>
        <p:spPr bwMode="auto">
          <a:xfrm>
            <a:off x="6254751" y="1997076"/>
            <a:ext cx="3519487" cy="417513"/>
          </a:xfrm>
          <a:prstGeom prst="rect">
            <a:avLst/>
          </a:prstGeom>
          <a:noFill/>
          <a:ln w="9525">
            <a:noFill/>
            <a:miter lim="800000"/>
            <a:headEnd/>
            <a:tailEnd/>
          </a:ln>
        </p:spPr>
        <p:txBody>
          <a:bodyPr anchor="ctr"/>
          <a:lstStyle/>
          <a:p>
            <a:pPr algn="ctr">
              <a:lnSpc>
                <a:spcPct val="85000"/>
              </a:lnSpc>
              <a:spcAft>
                <a:spcPts val="1425"/>
              </a:spcAft>
            </a:pPr>
            <a:r>
              <a:rPr lang="en-US" altLang="en-US" sz="2000" b="1" dirty="0">
                <a:solidFill>
                  <a:srgbClr val="FF0000"/>
                </a:solidFill>
                <a:latin typeface="Arial" pitchFamily="34" charset="0"/>
                <a:ea typeface="MS PGothic" pitchFamily="34" charset="-128"/>
                <a:cs typeface="Arial" pitchFamily="34" charset="0"/>
              </a:rPr>
              <a:t>BIG DATA APPROACH</a:t>
            </a:r>
          </a:p>
        </p:txBody>
      </p:sp>
      <p:sp>
        <p:nvSpPr>
          <p:cNvPr id="15365" name="TextBox 73"/>
          <p:cNvSpPr txBox="1">
            <a:spLocks noChangeArrowheads="1"/>
          </p:cNvSpPr>
          <p:nvPr/>
        </p:nvSpPr>
        <p:spPr bwMode="auto">
          <a:xfrm>
            <a:off x="1847850" y="5146676"/>
            <a:ext cx="3790950" cy="415925"/>
          </a:xfrm>
          <a:prstGeom prst="rect">
            <a:avLst/>
          </a:prstGeom>
          <a:noFill/>
          <a:ln w="9525">
            <a:noFill/>
            <a:miter lim="800000"/>
            <a:headEnd/>
            <a:tailEnd/>
          </a:ln>
        </p:spPr>
        <p:txBody>
          <a:bodyPr anchor="ctr"/>
          <a:lstStyle/>
          <a:p>
            <a:pPr algn="ctr">
              <a:lnSpc>
                <a:spcPct val="90000"/>
              </a:lnSpc>
              <a:spcAft>
                <a:spcPts val="1425"/>
              </a:spcAft>
            </a:pPr>
            <a:r>
              <a:rPr lang="en-US" altLang="en-US" b="1" dirty="0">
                <a:latin typeface="Arial" pitchFamily="34" charset="0"/>
                <a:ea typeface="MS PGothic" pitchFamily="34" charset="-128"/>
                <a:cs typeface="Arial" pitchFamily="34" charset="0"/>
              </a:rPr>
              <a:t>Govern Data to the Highest Standard, Store it, then use it for multiple purposes</a:t>
            </a:r>
          </a:p>
        </p:txBody>
      </p:sp>
      <p:sp>
        <p:nvSpPr>
          <p:cNvPr id="15366" name="TextBox 71"/>
          <p:cNvSpPr txBox="1">
            <a:spLocks noChangeArrowheads="1"/>
          </p:cNvSpPr>
          <p:nvPr/>
        </p:nvSpPr>
        <p:spPr bwMode="auto">
          <a:xfrm>
            <a:off x="6034087" y="4924426"/>
            <a:ext cx="3733800" cy="860425"/>
          </a:xfrm>
          <a:prstGeom prst="rect">
            <a:avLst/>
          </a:prstGeom>
          <a:noFill/>
          <a:ln w="9525">
            <a:noFill/>
            <a:miter lim="800000"/>
            <a:headEnd/>
            <a:tailEnd/>
          </a:ln>
        </p:spPr>
        <p:txBody>
          <a:bodyPr anchor="ctr"/>
          <a:lstStyle/>
          <a:p>
            <a:pPr algn="ctr">
              <a:lnSpc>
                <a:spcPct val="90000"/>
              </a:lnSpc>
              <a:spcAft>
                <a:spcPts val="1425"/>
              </a:spcAft>
            </a:pPr>
            <a:r>
              <a:rPr lang="en-US" altLang="en-US" b="1" dirty="0">
                <a:solidFill>
                  <a:srgbClr val="FF0000"/>
                </a:solidFill>
                <a:latin typeface="Arial" pitchFamily="34" charset="0"/>
                <a:ea typeface="MS PGothic" pitchFamily="34" charset="-128"/>
                <a:cs typeface="Arial" pitchFamily="34" charset="0"/>
              </a:rPr>
              <a:t>Understand data and usage, govern to the appropriate level, use it, and iterate</a:t>
            </a:r>
          </a:p>
        </p:txBody>
      </p:sp>
      <p:sp>
        <p:nvSpPr>
          <p:cNvPr id="77" name="Pentagon 76"/>
          <p:cNvSpPr/>
          <p:nvPr/>
        </p:nvSpPr>
        <p:spPr>
          <a:xfrm>
            <a:off x="1968500" y="2414588"/>
            <a:ext cx="3960812" cy="2309812"/>
          </a:xfrm>
          <a:prstGeom prst="homePlate">
            <a:avLst>
              <a:gd name="adj" fmla="val 21864"/>
            </a:avLst>
          </a:prstGeom>
          <a:noFill/>
          <a:ln w="38100" cmpd="sng">
            <a:solidFill>
              <a:schemeClr val="tx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sp>
        <p:nvSpPr>
          <p:cNvPr id="78" name="Chevron 17"/>
          <p:cNvSpPr/>
          <p:nvPr/>
        </p:nvSpPr>
        <p:spPr>
          <a:xfrm>
            <a:off x="5786437" y="2393950"/>
            <a:ext cx="3987800" cy="2330450"/>
          </a:xfrm>
          <a:custGeom>
            <a:avLst/>
            <a:gdLst>
              <a:gd name="connsiteX0" fmla="*/ 0 w 1634352"/>
              <a:gd name="connsiteY0" fmla="*/ 0 h 2329178"/>
              <a:gd name="connsiteX1" fmla="*/ 1142069 w 1634352"/>
              <a:gd name="connsiteY1" fmla="*/ 0 h 2329178"/>
              <a:gd name="connsiteX2" fmla="*/ 1634352 w 1634352"/>
              <a:gd name="connsiteY2" fmla="*/ 1164589 h 2329178"/>
              <a:gd name="connsiteX3" fmla="*/ 1142069 w 1634352"/>
              <a:gd name="connsiteY3" fmla="*/ 2329178 h 2329178"/>
              <a:gd name="connsiteX4" fmla="*/ 0 w 1634352"/>
              <a:gd name="connsiteY4" fmla="*/ 2329178 h 2329178"/>
              <a:gd name="connsiteX5" fmla="*/ 492283 w 1634352"/>
              <a:gd name="connsiteY5" fmla="*/ 1164589 h 2329178"/>
              <a:gd name="connsiteX6" fmla="*/ 0 w 1634352"/>
              <a:gd name="connsiteY6" fmla="*/ 0 h 2329178"/>
              <a:gd name="connsiteX0" fmla="*/ 0 w 1142069"/>
              <a:gd name="connsiteY0" fmla="*/ 0 h 2329178"/>
              <a:gd name="connsiteX1" fmla="*/ 1142069 w 1142069"/>
              <a:gd name="connsiteY1" fmla="*/ 0 h 2329178"/>
              <a:gd name="connsiteX2" fmla="*/ 1142069 w 1142069"/>
              <a:gd name="connsiteY2" fmla="*/ 2329178 h 2329178"/>
              <a:gd name="connsiteX3" fmla="*/ 0 w 1142069"/>
              <a:gd name="connsiteY3" fmla="*/ 2329178 h 2329178"/>
              <a:gd name="connsiteX4" fmla="*/ 492283 w 1142069"/>
              <a:gd name="connsiteY4" fmla="*/ 1164589 h 2329178"/>
              <a:gd name="connsiteX5" fmla="*/ 0 w 1142069"/>
              <a:gd name="connsiteY5" fmla="*/ 0 h 2329178"/>
              <a:gd name="connsiteX0" fmla="*/ 0 w 1142069"/>
              <a:gd name="connsiteY0" fmla="*/ 0 h 2329178"/>
              <a:gd name="connsiteX1" fmla="*/ 1142069 w 1142069"/>
              <a:gd name="connsiteY1" fmla="*/ 0 h 2329178"/>
              <a:gd name="connsiteX2" fmla="*/ 1142069 w 1142069"/>
              <a:gd name="connsiteY2" fmla="*/ 2329178 h 2329178"/>
              <a:gd name="connsiteX3" fmla="*/ 0 w 1142069"/>
              <a:gd name="connsiteY3" fmla="*/ 2329178 h 2329178"/>
              <a:gd name="connsiteX4" fmla="*/ 142578 w 1142069"/>
              <a:gd name="connsiteY4" fmla="*/ 1174433 h 2329178"/>
              <a:gd name="connsiteX5" fmla="*/ 0 w 1142069"/>
              <a:gd name="connsiteY5" fmla="*/ 0 h 232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69" h="2329178">
                <a:moveTo>
                  <a:pt x="0" y="0"/>
                </a:moveTo>
                <a:lnTo>
                  <a:pt x="1142069" y="0"/>
                </a:lnTo>
                <a:lnTo>
                  <a:pt x="1142069" y="2329178"/>
                </a:lnTo>
                <a:lnTo>
                  <a:pt x="0" y="2329178"/>
                </a:lnTo>
                <a:lnTo>
                  <a:pt x="142578" y="1174433"/>
                </a:lnTo>
                <a:lnTo>
                  <a:pt x="0" y="0"/>
                </a:lnTo>
                <a:close/>
              </a:path>
            </a:pathLst>
          </a:custGeom>
          <a:noFill/>
          <a:ln w="38100" cmpd="sng">
            <a:solidFill>
              <a:srgbClr val="F190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endParaRPr>
          </a:p>
        </p:txBody>
      </p:sp>
      <p:grpSp>
        <p:nvGrpSpPr>
          <p:cNvPr id="2" name="Group 75"/>
          <p:cNvGrpSpPr>
            <a:grpSpLocks/>
          </p:cNvGrpSpPr>
          <p:nvPr/>
        </p:nvGrpSpPr>
        <p:grpSpPr bwMode="auto">
          <a:xfrm>
            <a:off x="3952876" y="3130551"/>
            <a:ext cx="727075" cy="847725"/>
            <a:chOff x="1549049" y="1900270"/>
            <a:chExt cx="726696" cy="848296"/>
          </a:xfrm>
        </p:grpSpPr>
        <p:sp>
          <p:nvSpPr>
            <p:cNvPr id="80" name="Oval 79"/>
            <p:cNvSpPr>
              <a:spLocks noChangeArrowheads="1"/>
            </p:cNvSpPr>
            <p:nvPr/>
          </p:nvSpPr>
          <p:spPr bwMode="auto">
            <a:xfrm>
              <a:off x="1585542" y="1900270"/>
              <a:ext cx="648950" cy="649725"/>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2800" dirty="0">
                <a:solidFill>
                  <a:schemeClr val="lt1"/>
                </a:solidFill>
                <a:latin typeface="+mn-lt"/>
              </a:endParaRPr>
            </a:p>
          </p:txBody>
        </p:sp>
        <p:sp>
          <p:nvSpPr>
            <p:cNvPr id="81" name="TextBox 80"/>
            <p:cNvSpPr txBox="1"/>
            <p:nvPr/>
          </p:nvSpPr>
          <p:spPr>
            <a:xfrm>
              <a:off x="1549049" y="2549995"/>
              <a:ext cx="726696" cy="198571"/>
            </a:xfrm>
            <a:prstGeom prst="rect">
              <a:avLst/>
            </a:prstGeom>
            <a:noFill/>
          </p:spPr>
          <p:txBody>
            <a:bodyPr lIns="0" tIns="0" rIns="0" bIns="0" anchor="b"/>
            <a:lstStyle/>
            <a:p>
              <a:pPr algn="ctr">
                <a:lnSpc>
                  <a:spcPct val="85000"/>
                </a:lnSpc>
                <a:defRPr/>
              </a:pPr>
              <a:r>
                <a:rPr lang="en-US" sz="1200" dirty="0">
                  <a:solidFill>
                    <a:schemeClr val="tx1">
                      <a:lumMod val="65000"/>
                    </a:schemeClr>
                  </a:solidFill>
                  <a:latin typeface="Arial"/>
                  <a:cs typeface="Arial"/>
                </a:rPr>
                <a:t>Repository</a:t>
              </a:r>
            </a:p>
          </p:txBody>
        </p:sp>
      </p:grpSp>
      <p:grpSp>
        <p:nvGrpSpPr>
          <p:cNvPr id="3" name="Group 101"/>
          <p:cNvGrpSpPr>
            <a:grpSpLocks/>
          </p:cNvGrpSpPr>
          <p:nvPr/>
        </p:nvGrpSpPr>
        <p:grpSpPr bwMode="auto">
          <a:xfrm>
            <a:off x="2987676" y="3130551"/>
            <a:ext cx="866775" cy="957263"/>
            <a:chOff x="2554905" y="1900270"/>
            <a:chExt cx="867489" cy="957307"/>
          </a:xfrm>
        </p:grpSpPr>
        <p:sp>
          <p:nvSpPr>
            <p:cNvPr id="83" name="Oval 82"/>
            <p:cNvSpPr>
              <a:spLocks noChangeArrowheads="1"/>
            </p:cNvSpPr>
            <p:nvPr/>
          </p:nvSpPr>
          <p:spPr bwMode="auto">
            <a:xfrm>
              <a:off x="2648644" y="1900270"/>
              <a:ext cx="649823" cy="649318"/>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2800" dirty="0">
                <a:solidFill>
                  <a:schemeClr val="lt1"/>
                </a:solidFill>
                <a:latin typeface="+mn-lt"/>
              </a:endParaRPr>
            </a:p>
          </p:txBody>
        </p:sp>
        <p:sp>
          <p:nvSpPr>
            <p:cNvPr id="84" name="TextBox 83"/>
            <p:cNvSpPr txBox="1"/>
            <p:nvPr/>
          </p:nvSpPr>
          <p:spPr>
            <a:xfrm>
              <a:off x="2554905" y="2649604"/>
              <a:ext cx="867489" cy="207973"/>
            </a:xfrm>
            <a:prstGeom prst="rect">
              <a:avLst/>
            </a:prstGeom>
            <a:noFill/>
          </p:spPr>
          <p:txBody>
            <a:bodyPr lIns="0" tIns="0" rIns="0" bIns="0" anchor="b"/>
            <a:lstStyle/>
            <a:p>
              <a:pPr algn="ctr">
                <a:lnSpc>
                  <a:spcPct val="85000"/>
                </a:lnSpc>
                <a:defRPr/>
              </a:pPr>
              <a:r>
                <a:rPr lang="en-US" sz="1200" dirty="0">
                  <a:solidFill>
                    <a:schemeClr val="tx1">
                      <a:lumMod val="65000"/>
                    </a:schemeClr>
                  </a:solidFill>
                  <a:latin typeface="Arial"/>
                  <a:cs typeface="Arial"/>
                </a:rPr>
                <a:t>Govern to Perfection</a:t>
              </a:r>
            </a:p>
          </p:txBody>
        </p:sp>
      </p:grpSp>
      <p:grpSp>
        <p:nvGrpSpPr>
          <p:cNvPr id="4" name="Group 130"/>
          <p:cNvGrpSpPr>
            <a:grpSpLocks/>
          </p:cNvGrpSpPr>
          <p:nvPr/>
        </p:nvGrpSpPr>
        <p:grpSpPr bwMode="auto">
          <a:xfrm>
            <a:off x="4865687" y="3105151"/>
            <a:ext cx="649288" cy="847725"/>
            <a:chOff x="1585116" y="2877426"/>
            <a:chExt cx="649802" cy="848296"/>
          </a:xfrm>
        </p:grpSpPr>
        <p:sp>
          <p:nvSpPr>
            <p:cNvPr id="86" name="Oval 85"/>
            <p:cNvSpPr>
              <a:spLocks noChangeArrowheads="1"/>
            </p:cNvSpPr>
            <p:nvPr/>
          </p:nvSpPr>
          <p:spPr bwMode="auto">
            <a:xfrm>
              <a:off x="1585116" y="2877426"/>
              <a:ext cx="649802" cy="649725"/>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2800" dirty="0">
                <a:solidFill>
                  <a:schemeClr val="lt1"/>
                </a:solidFill>
                <a:latin typeface="+mn-lt"/>
              </a:endParaRPr>
            </a:p>
          </p:txBody>
        </p:sp>
        <p:sp>
          <p:nvSpPr>
            <p:cNvPr id="87" name="TextBox 86"/>
            <p:cNvSpPr txBox="1"/>
            <p:nvPr/>
          </p:nvSpPr>
          <p:spPr>
            <a:xfrm>
              <a:off x="1585116" y="3527151"/>
              <a:ext cx="649802" cy="198571"/>
            </a:xfrm>
            <a:prstGeom prst="rect">
              <a:avLst/>
            </a:prstGeom>
            <a:noFill/>
          </p:spPr>
          <p:txBody>
            <a:bodyPr lIns="0" tIns="0" rIns="0" bIns="0" anchor="b"/>
            <a:lstStyle/>
            <a:p>
              <a:pPr algn="ctr">
                <a:lnSpc>
                  <a:spcPct val="85000"/>
                </a:lnSpc>
                <a:defRPr/>
              </a:pPr>
              <a:r>
                <a:rPr lang="en-US" sz="1200" dirty="0">
                  <a:solidFill>
                    <a:schemeClr val="tx1">
                      <a:lumMod val="65000"/>
                    </a:schemeClr>
                  </a:solidFill>
                  <a:latin typeface="Arial"/>
                  <a:cs typeface="Arial"/>
                </a:rPr>
                <a:t>Use</a:t>
              </a:r>
            </a:p>
          </p:txBody>
        </p:sp>
      </p:grpSp>
      <p:grpSp>
        <p:nvGrpSpPr>
          <p:cNvPr id="5" name="Group 134"/>
          <p:cNvGrpSpPr>
            <a:grpSpLocks/>
          </p:cNvGrpSpPr>
          <p:nvPr/>
        </p:nvGrpSpPr>
        <p:grpSpPr bwMode="auto">
          <a:xfrm>
            <a:off x="2128838" y="3130551"/>
            <a:ext cx="727075" cy="847725"/>
            <a:chOff x="5812151" y="1900270"/>
            <a:chExt cx="726696" cy="848296"/>
          </a:xfrm>
        </p:grpSpPr>
        <p:sp>
          <p:nvSpPr>
            <p:cNvPr id="89" name="Oval 88"/>
            <p:cNvSpPr>
              <a:spLocks noChangeArrowheads="1"/>
            </p:cNvSpPr>
            <p:nvPr/>
          </p:nvSpPr>
          <p:spPr bwMode="auto">
            <a:xfrm>
              <a:off x="5848645" y="1900270"/>
              <a:ext cx="648949" cy="649725"/>
            </a:xfrm>
            <a:prstGeom prst="ellipse">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2800" dirty="0">
                <a:solidFill>
                  <a:schemeClr val="lt1"/>
                </a:solidFill>
                <a:latin typeface="+mn-lt"/>
              </a:endParaRPr>
            </a:p>
          </p:txBody>
        </p:sp>
        <p:sp>
          <p:nvSpPr>
            <p:cNvPr id="15401" name="TextBox 136"/>
            <p:cNvSpPr txBox="1">
              <a:spLocks noChangeArrowheads="1"/>
            </p:cNvSpPr>
            <p:nvPr/>
          </p:nvSpPr>
          <p:spPr bwMode="auto">
            <a:xfrm>
              <a:off x="5812151" y="2550072"/>
              <a:ext cx="726696" cy="198494"/>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dirty="0">
                  <a:latin typeface="Arial" pitchFamily="34" charset="0"/>
                  <a:ea typeface="MS PGothic" pitchFamily="34" charset="-128"/>
                  <a:cs typeface="Arial" pitchFamily="34" charset="0"/>
                </a:rPr>
                <a:t>Data</a:t>
              </a:r>
            </a:p>
          </p:txBody>
        </p:sp>
        <p:grpSp>
          <p:nvGrpSpPr>
            <p:cNvPr id="6" name="Group 137"/>
            <p:cNvGrpSpPr>
              <a:grpSpLocks/>
            </p:cNvGrpSpPr>
            <p:nvPr/>
          </p:nvGrpSpPr>
          <p:grpSpPr bwMode="auto">
            <a:xfrm>
              <a:off x="5954912" y="2037741"/>
              <a:ext cx="436336" cy="374128"/>
              <a:chOff x="5948562" y="2037741"/>
              <a:chExt cx="436336" cy="374128"/>
            </a:xfrm>
          </p:grpSpPr>
          <p:sp>
            <p:nvSpPr>
              <p:cNvPr id="92" name="Rectangle 91"/>
              <p:cNvSpPr/>
              <p:nvPr/>
            </p:nvSpPr>
            <p:spPr>
              <a:xfrm>
                <a:off x="6010483" y="2038476"/>
                <a:ext cx="125347" cy="123908"/>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p>
            </p:txBody>
          </p:sp>
          <p:sp>
            <p:nvSpPr>
              <p:cNvPr id="93" name="Rectangle 92"/>
              <p:cNvSpPr/>
              <p:nvPr/>
            </p:nvSpPr>
            <p:spPr>
              <a:xfrm>
                <a:off x="6259589" y="2038476"/>
                <a:ext cx="125348" cy="123908"/>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p>
            </p:txBody>
          </p:sp>
          <p:sp>
            <p:nvSpPr>
              <p:cNvPr id="94" name="Rectangle 93"/>
              <p:cNvSpPr/>
              <p:nvPr/>
            </p:nvSpPr>
            <p:spPr>
              <a:xfrm>
                <a:off x="6135829" y="2162385"/>
                <a:ext cx="123760" cy="125497"/>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p>
            </p:txBody>
          </p:sp>
          <p:sp>
            <p:nvSpPr>
              <p:cNvPr id="95" name="Rectangle 94"/>
              <p:cNvSpPr/>
              <p:nvPr/>
            </p:nvSpPr>
            <p:spPr>
              <a:xfrm>
                <a:off x="6010483" y="2287881"/>
                <a:ext cx="125347" cy="123908"/>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p>
            </p:txBody>
          </p:sp>
          <p:sp>
            <p:nvSpPr>
              <p:cNvPr id="96" name="Rectangle 95"/>
              <p:cNvSpPr/>
              <p:nvPr/>
            </p:nvSpPr>
            <p:spPr>
              <a:xfrm>
                <a:off x="6259589" y="2287881"/>
                <a:ext cx="125348" cy="123908"/>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p>
            </p:txBody>
          </p:sp>
          <p:cxnSp>
            <p:nvCxnSpPr>
              <p:cNvPr id="97" name="Straight Connector 96"/>
              <p:cNvCxnSpPr/>
              <p:nvPr/>
            </p:nvCxnSpPr>
            <p:spPr>
              <a:xfrm>
                <a:off x="5981923" y="2038476"/>
                <a:ext cx="0" cy="12708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981923" y="2284704"/>
                <a:ext cx="0" cy="12708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232617" y="2038476"/>
                <a:ext cx="0" cy="12708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232617" y="2284704"/>
                <a:ext cx="0" cy="12708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108856" y="2159208"/>
                <a:ext cx="0" cy="12867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948602" y="2038476"/>
                <a:ext cx="0" cy="127086"/>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948602" y="2284704"/>
                <a:ext cx="0" cy="127086"/>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199296" y="2038476"/>
                <a:ext cx="0" cy="127086"/>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6199296" y="2284704"/>
                <a:ext cx="0" cy="127086"/>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6075536" y="2159208"/>
                <a:ext cx="0" cy="128674"/>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11" name="Right Arrow 110"/>
          <p:cNvSpPr>
            <a:spLocks noChangeArrowheads="1"/>
          </p:cNvSpPr>
          <p:nvPr/>
        </p:nvSpPr>
        <p:spPr bwMode="auto">
          <a:xfrm>
            <a:off x="2857501" y="3365501"/>
            <a:ext cx="187325" cy="161925"/>
          </a:xfrm>
          <a:prstGeom prst="rightArrow">
            <a:avLst>
              <a:gd name="adj1" fmla="val 50000"/>
              <a:gd name="adj2" fmla="val 50002"/>
            </a:avLst>
          </a:prstGeom>
          <a:solidFill>
            <a:srgbClr val="83D1F5"/>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57150">
                <a:solidFill>
                  <a:srgbClr val="000000"/>
                </a:solidFill>
                <a:miter lim="800000"/>
                <a:headEnd/>
                <a:tailEnd/>
              </a14:hiddenLine>
            </a:ext>
          </a:extLst>
        </p:spPr>
        <p:txBody>
          <a:bodyPr anchor="ctr"/>
          <a:lstStyle/>
          <a:p>
            <a:pPr algn="ctr">
              <a:defRPr/>
            </a:pPr>
            <a:endParaRPr lang="en-US" sz="1800" dirty="0">
              <a:solidFill>
                <a:schemeClr val="lt1"/>
              </a:solidFill>
              <a:latin typeface="+mn-lt"/>
            </a:endParaRPr>
          </a:p>
        </p:txBody>
      </p:sp>
      <p:sp>
        <p:nvSpPr>
          <p:cNvPr id="113" name="Right Arrow 112"/>
          <p:cNvSpPr>
            <a:spLocks noChangeArrowheads="1"/>
          </p:cNvSpPr>
          <p:nvPr/>
        </p:nvSpPr>
        <p:spPr bwMode="auto">
          <a:xfrm>
            <a:off x="4678363" y="3365501"/>
            <a:ext cx="187325" cy="161925"/>
          </a:xfrm>
          <a:prstGeom prst="rightArrow">
            <a:avLst>
              <a:gd name="adj1" fmla="val 50000"/>
              <a:gd name="adj2" fmla="val 50002"/>
            </a:avLst>
          </a:prstGeom>
          <a:solidFill>
            <a:srgbClr val="83D1F5"/>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57150">
                <a:solidFill>
                  <a:srgbClr val="000000"/>
                </a:solidFill>
                <a:miter lim="800000"/>
                <a:headEnd/>
                <a:tailEnd/>
              </a14:hiddenLine>
            </a:ext>
          </a:extLst>
        </p:spPr>
        <p:txBody>
          <a:bodyPr anchor="ctr"/>
          <a:lstStyle/>
          <a:p>
            <a:pPr algn="ctr">
              <a:defRPr/>
            </a:pPr>
            <a:endParaRPr lang="en-US" sz="1800" dirty="0">
              <a:solidFill>
                <a:schemeClr val="lt1"/>
              </a:solidFill>
              <a:latin typeface="+mn-lt"/>
            </a:endParaRPr>
          </a:p>
        </p:txBody>
      </p:sp>
      <p:sp>
        <p:nvSpPr>
          <p:cNvPr id="114" name="Right Arrow 113"/>
          <p:cNvSpPr>
            <a:spLocks noChangeArrowheads="1"/>
          </p:cNvSpPr>
          <p:nvPr/>
        </p:nvSpPr>
        <p:spPr bwMode="auto">
          <a:xfrm>
            <a:off x="3760788" y="3355976"/>
            <a:ext cx="187325" cy="161925"/>
          </a:xfrm>
          <a:prstGeom prst="rightArrow">
            <a:avLst>
              <a:gd name="adj1" fmla="val 50000"/>
              <a:gd name="adj2" fmla="val 50002"/>
            </a:avLst>
          </a:prstGeom>
          <a:solidFill>
            <a:srgbClr val="83D1F5"/>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57150">
                <a:solidFill>
                  <a:srgbClr val="000000"/>
                </a:solidFill>
                <a:miter lim="800000"/>
                <a:headEnd/>
                <a:tailEnd/>
              </a14:hiddenLine>
            </a:ext>
          </a:extLst>
        </p:spPr>
        <p:txBody>
          <a:bodyPr anchor="ctr"/>
          <a:lstStyle/>
          <a:p>
            <a:pPr algn="ctr">
              <a:defRPr/>
            </a:pPr>
            <a:endParaRPr lang="en-US" sz="1800" dirty="0">
              <a:solidFill>
                <a:schemeClr val="lt1"/>
              </a:solidFill>
              <a:latin typeface="+mn-lt"/>
            </a:endParaRPr>
          </a:p>
        </p:txBody>
      </p:sp>
      <p:pic>
        <p:nvPicPr>
          <p:cNvPr id="15376" name="Picture 158" descr="06a.png"/>
          <p:cNvPicPr>
            <a:picLocks noChangeAspect="1"/>
          </p:cNvPicPr>
          <p:nvPr/>
        </p:nvPicPr>
        <p:blipFill>
          <a:blip r:embed="rId3"/>
          <a:srcRect/>
          <a:stretch>
            <a:fillRect/>
          </a:stretch>
        </p:blipFill>
        <p:spPr bwMode="auto">
          <a:xfrm>
            <a:off x="4119562" y="3254375"/>
            <a:ext cx="393700" cy="406400"/>
          </a:xfrm>
          <a:prstGeom prst="rect">
            <a:avLst/>
          </a:prstGeom>
          <a:solidFill>
            <a:schemeClr val="bg1"/>
          </a:solidFill>
          <a:ln w="9525">
            <a:noFill/>
            <a:miter lim="800000"/>
            <a:headEnd/>
            <a:tailEnd/>
          </a:ln>
        </p:spPr>
      </p:pic>
      <p:pic>
        <p:nvPicPr>
          <p:cNvPr id="15377" name="Picture 159" descr="06b.png"/>
          <p:cNvPicPr>
            <a:picLocks noChangeAspect="1"/>
          </p:cNvPicPr>
          <p:nvPr/>
        </p:nvPicPr>
        <p:blipFill>
          <a:blip r:embed="rId4"/>
          <a:srcRect/>
          <a:stretch>
            <a:fillRect/>
          </a:stretch>
        </p:blipFill>
        <p:spPr bwMode="auto">
          <a:xfrm>
            <a:off x="4968875" y="3225800"/>
            <a:ext cx="444500" cy="381000"/>
          </a:xfrm>
          <a:prstGeom prst="rect">
            <a:avLst/>
          </a:prstGeom>
          <a:solidFill>
            <a:schemeClr val="bg1"/>
          </a:solidFill>
          <a:ln w="9525">
            <a:noFill/>
            <a:miter lim="800000"/>
            <a:headEnd/>
            <a:tailEnd/>
          </a:ln>
        </p:spPr>
      </p:pic>
      <p:pic>
        <p:nvPicPr>
          <p:cNvPr id="15378" name="Picture 160" descr="05c.png"/>
          <p:cNvPicPr>
            <a:picLocks noChangeAspect="1"/>
          </p:cNvPicPr>
          <p:nvPr/>
        </p:nvPicPr>
        <p:blipFill>
          <a:blip r:embed="rId5"/>
          <a:srcRect/>
          <a:stretch>
            <a:fillRect/>
          </a:stretch>
        </p:blipFill>
        <p:spPr bwMode="auto">
          <a:xfrm>
            <a:off x="3284537" y="3290888"/>
            <a:ext cx="317500" cy="304800"/>
          </a:xfrm>
          <a:prstGeom prst="rect">
            <a:avLst/>
          </a:prstGeom>
          <a:solidFill>
            <a:schemeClr val="bg1"/>
          </a:solidFill>
          <a:ln w="9525">
            <a:noFill/>
            <a:miter lim="800000"/>
            <a:headEnd/>
            <a:tailEnd/>
          </a:ln>
        </p:spPr>
      </p:pic>
      <p:sp>
        <p:nvSpPr>
          <p:cNvPr id="120" name="Oval 119"/>
          <p:cNvSpPr>
            <a:spLocks noChangeArrowheads="1"/>
          </p:cNvSpPr>
          <p:nvPr/>
        </p:nvSpPr>
        <p:spPr bwMode="auto">
          <a:xfrm>
            <a:off x="7159626" y="2670176"/>
            <a:ext cx="649287" cy="650875"/>
          </a:xfrm>
          <a:prstGeom prst="ellipse">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dirty="0">
              <a:solidFill>
                <a:schemeClr val="lt1"/>
              </a:solidFill>
              <a:latin typeface="+mn-lt"/>
            </a:endParaRPr>
          </a:p>
        </p:txBody>
      </p:sp>
      <p:sp>
        <p:nvSpPr>
          <p:cNvPr id="122" name="Oval 121"/>
          <p:cNvSpPr>
            <a:spLocks noChangeArrowheads="1"/>
          </p:cNvSpPr>
          <p:nvPr/>
        </p:nvSpPr>
        <p:spPr bwMode="auto">
          <a:xfrm>
            <a:off x="8223251" y="2670176"/>
            <a:ext cx="649287" cy="650875"/>
          </a:xfrm>
          <a:prstGeom prst="ellipse">
            <a:avLst/>
          </a:prstGeom>
          <a:solidFill>
            <a:srgbClr val="F19027"/>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dirty="0">
              <a:solidFill>
                <a:schemeClr val="lt1"/>
              </a:solidFill>
              <a:latin typeface="+mn-lt"/>
            </a:endParaRPr>
          </a:p>
        </p:txBody>
      </p:sp>
      <p:sp>
        <p:nvSpPr>
          <p:cNvPr id="124" name="Oval 123"/>
          <p:cNvSpPr>
            <a:spLocks noChangeArrowheads="1"/>
          </p:cNvSpPr>
          <p:nvPr/>
        </p:nvSpPr>
        <p:spPr bwMode="auto">
          <a:xfrm>
            <a:off x="7159626" y="3648075"/>
            <a:ext cx="649287" cy="649288"/>
          </a:xfrm>
          <a:prstGeom prst="ellipse">
            <a:avLst/>
          </a:prstGeom>
          <a:solidFill>
            <a:srgbClr val="F19027"/>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dirty="0">
              <a:solidFill>
                <a:schemeClr val="lt1"/>
              </a:solidFill>
              <a:latin typeface="+mn-lt"/>
            </a:endParaRPr>
          </a:p>
        </p:txBody>
      </p:sp>
      <p:sp>
        <p:nvSpPr>
          <p:cNvPr id="126" name="Oval 125"/>
          <p:cNvSpPr>
            <a:spLocks noChangeArrowheads="1"/>
          </p:cNvSpPr>
          <p:nvPr/>
        </p:nvSpPr>
        <p:spPr bwMode="auto">
          <a:xfrm>
            <a:off x="8223251" y="3648075"/>
            <a:ext cx="649287" cy="649288"/>
          </a:xfrm>
          <a:prstGeom prst="ellipse">
            <a:avLst/>
          </a:prstGeom>
          <a:solidFill>
            <a:srgbClr val="F19027"/>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dirty="0">
              <a:solidFill>
                <a:schemeClr val="lt1"/>
              </a:solidFill>
              <a:latin typeface="+mn-lt"/>
            </a:endParaRPr>
          </a:p>
        </p:txBody>
      </p:sp>
      <p:grpSp>
        <p:nvGrpSpPr>
          <p:cNvPr id="7" name="Group 126"/>
          <p:cNvGrpSpPr/>
          <p:nvPr/>
        </p:nvGrpSpPr>
        <p:grpSpPr>
          <a:xfrm>
            <a:off x="7303050" y="2809142"/>
            <a:ext cx="374128" cy="374128"/>
            <a:chOff x="3215296" y="2406933"/>
            <a:chExt cx="561192" cy="561192"/>
          </a:xfrm>
          <a:solidFill>
            <a:schemeClr val="bg1"/>
          </a:solidFill>
        </p:grpSpPr>
        <p:sp>
          <p:nvSpPr>
            <p:cNvPr id="128" name="Rectangle 127"/>
            <p:cNvSpPr/>
            <p:nvPr/>
          </p:nvSpPr>
          <p:spPr>
            <a:xfrm>
              <a:off x="3215296" y="2406933"/>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sp>
          <p:nvSpPr>
            <p:cNvPr id="129" name="Rectangle 128"/>
            <p:cNvSpPr/>
            <p:nvPr/>
          </p:nvSpPr>
          <p:spPr>
            <a:xfrm>
              <a:off x="3589424" y="2406933"/>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sp>
          <p:nvSpPr>
            <p:cNvPr id="130" name="Rectangle 129"/>
            <p:cNvSpPr/>
            <p:nvPr/>
          </p:nvSpPr>
          <p:spPr>
            <a:xfrm>
              <a:off x="3402360" y="2593997"/>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sp>
          <p:nvSpPr>
            <p:cNvPr id="131" name="Rectangle 130"/>
            <p:cNvSpPr/>
            <p:nvPr/>
          </p:nvSpPr>
          <p:spPr>
            <a:xfrm>
              <a:off x="3215296" y="2781061"/>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sp>
          <p:nvSpPr>
            <p:cNvPr id="132" name="Rectangle 131"/>
            <p:cNvSpPr/>
            <p:nvPr/>
          </p:nvSpPr>
          <p:spPr>
            <a:xfrm>
              <a:off x="3589424" y="2781061"/>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grpSp>
      <p:sp>
        <p:nvSpPr>
          <p:cNvPr id="15384" name="TextBox 171"/>
          <p:cNvSpPr txBox="1">
            <a:spLocks noChangeArrowheads="1"/>
          </p:cNvSpPr>
          <p:nvPr/>
        </p:nvSpPr>
        <p:spPr bwMode="auto">
          <a:xfrm>
            <a:off x="7123113" y="3321050"/>
            <a:ext cx="881063" cy="198438"/>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dirty="0">
                <a:latin typeface="Arial" pitchFamily="34" charset="0"/>
                <a:ea typeface="MS PGothic" pitchFamily="34" charset="-128"/>
                <a:cs typeface="Arial" pitchFamily="34" charset="0"/>
              </a:rPr>
              <a:t>Data</a:t>
            </a:r>
          </a:p>
        </p:txBody>
      </p:sp>
      <p:grpSp>
        <p:nvGrpSpPr>
          <p:cNvPr id="8" name="Group 172"/>
          <p:cNvGrpSpPr>
            <a:grpSpLocks/>
          </p:cNvGrpSpPr>
          <p:nvPr/>
        </p:nvGrpSpPr>
        <p:grpSpPr bwMode="auto">
          <a:xfrm>
            <a:off x="7716837" y="2622551"/>
            <a:ext cx="573088" cy="549275"/>
            <a:chOff x="2175753" y="1979359"/>
            <a:chExt cx="572918" cy="537771"/>
          </a:xfrm>
        </p:grpSpPr>
        <p:sp>
          <p:nvSpPr>
            <p:cNvPr id="135" name="Arc 134"/>
            <p:cNvSpPr/>
            <p:nvPr/>
          </p:nvSpPr>
          <p:spPr>
            <a:xfrm rot="18900000">
              <a:off x="2175753" y="1979359"/>
              <a:ext cx="538003" cy="537771"/>
            </a:xfrm>
            <a:prstGeom prst="arc">
              <a:avLst/>
            </a:prstGeom>
            <a:ln w="76200" cmpd="sng">
              <a:solidFill>
                <a:srgbClr val="83D1F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800" dirty="0"/>
            </a:p>
          </p:txBody>
        </p:sp>
        <p:sp>
          <p:nvSpPr>
            <p:cNvPr id="136" name="Isosceles Triangle 135"/>
            <p:cNvSpPr/>
            <p:nvPr/>
          </p:nvSpPr>
          <p:spPr>
            <a:xfrm rot="8100000">
              <a:off x="2569336" y="2041529"/>
              <a:ext cx="179335" cy="87038"/>
            </a:xfrm>
            <a:prstGeom prst="triangle">
              <a:avLst/>
            </a:prstGeom>
            <a:solidFill>
              <a:srgbClr val="83D1F5"/>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grpSp>
      <p:sp>
        <p:nvSpPr>
          <p:cNvPr id="15386" name="TextBox 175"/>
          <p:cNvSpPr txBox="1">
            <a:spLocks noChangeArrowheads="1"/>
          </p:cNvSpPr>
          <p:nvPr/>
        </p:nvSpPr>
        <p:spPr bwMode="auto">
          <a:xfrm>
            <a:off x="7814541" y="3385374"/>
            <a:ext cx="1201736" cy="160338"/>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dirty="0">
                <a:solidFill>
                  <a:srgbClr val="FF0000"/>
                </a:solidFill>
                <a:latin typeface="Arial" pitchFamily="34" charset="0"/>
                <a:ea typeface="MS PGothic" pitchFamily="34" charset="-128"/>
                <a:cs typeface="Arial" pitchFamily="34" charset="0"/>
              </a:rPr>
              <a:t>Understand</a:t>
            </a:r>
          </a:p>
        </p:txBody>
      </p:sp>
      <p:sp>
        <p:nvSpPr>
          <p:cNvPr id="15387" name="TextBox 176"/>
          <p:cNvSpPr txBox="1">
            <a:spLocks noChangeArrowheads="1"/>
          </p:cNvSpPr>
          <p:nvPr/>
        </p:nvSpPr>
        <p:spPr bwMode="auto">
          <a:xfrm>
            <a:off x="8004176" y="4351338"/>
            <a:ext cx="1208087" cy="290512"/>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dirty="0">
                <a:solidFill>
                  <a:srgbClr val="FF0000"/>
                </a:solidFill>
                <a:latin typeface="Arial" pitchFamily="34" charset="0"/>
                <a:ea typeface="MS PGothic" pitchFamily="34" charset="-128"/>
                <a:cs typeface="Arial" pitchFamily="34" charset="0"/>
              </a:rPr>
              <a:t>Govern </a:t>
            </a:r>
            <a:r>
              <a:rPr lang="en-US" altLang="en-US" sz="1400" b="1" i="1" dirty="0">
                <a:solidFill>
                  <a:srgbClr val="FF0000"/>
                </a:solidFill>
                <a:latin typeface="Arial" pitchFamily="34" charset="0"/>
                <a:ea typeface="MS PGothic" pitchFamily="34" charset="-128"/>
                <a:cs typeface="Arial" pitchFamily="34" charset="0"/>
              </a:rPr>
              <a:t>Appropriately</a:t>
            </a:r>
          </a:p>
        </p:txBody>
      </p:sp>
      <p:sp>
        <p:nvSpPr>
          <p:cNvPr id="15388" name="TextBox 177"/>
          <p:cNvSpPr txBox="1">
            <a:spLocks noChangeArrowheads="1"/>
          </p:cNvSpPr>
          <p:nvPr/>
        </p:nvSpPr>
        <p:spPr bwMode="auto">
          <a:xfrm>
            <a:off x="7101373" y="4325156"/>
            <a:ext cx="787400" cy="198437"/>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dirty="0">
                <a:solidFill>
                  <a:srgbClr val="FF0000"/>
                </a:solidFill>
                <a:latin typeface="Arial" pitchFamily="34" charset="0"/>
                <a:ea typeface="MS PGothic" pitchFamily="34" charset="-128"/>
                <a:cs typeface="Arial" pitchFamily="34" charset="0"/>
              </a:rPr>
              <a:t>Use</a:t>
            </a:r>
          </a:p>
        </p:txBody>
      </p:sp>
      <p:grpSp>
        <p:nvGrpSpPr>
          <p:cNvPr id="9" name="Group 178"/>
          <p:cNvGrpSpPr>
            <a:grpSpLocks/>
          </p:cNvGrpSpPr>
          <p:nvPr/>
        </p:nvGrpSpPr>
        <p:grpSpPr bwMode="auto">
          <a:xfrm rot="5400000">
            <a:off x="8424863" y="3195638"/>
            <a:ext cx="573087" cy="547688"/>
            <a:chOff x="2175753" y="1979359"/>
            <a:chExt cx="572918" cy="537771"/>
          </a:xfrm>
        </p:grpSpPr>
        <p:sp>
          <p:nvSpPr>
            <p:cNvPr id="141" name="Arc 140"/>
            <p:cNvSpPr/>
            <p:nvPr/>
          </p:nvSpPr>
          <p:spPr>
            <a:xfrm rot="18900000">
              <a:off x="2163056" y="1991829"/>
              <a:ext cx="538003" cy="537771"/>
            </a:xfrm>
            <a:prstGeom prst="arc">
              <a:avLst/>
            </a:prstGeom>
            <a:ln w="76200" cmpd="sng">
              <a:solidFill>
                <a:srgbClr val="83D1F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800" dirty="0"/>
            </a:p>
          </p:txBody>
        </p:sp>
        <p:sp>
          <p:nvSpPr>
            <p:cNvPr id="142" name="Isosceles Triangle 141"/>
            <p:cNvSpPr/>
            <p:nvPr/>
          </p:nvSpPr>
          <p:spPr>
            <a:xfrm rot="8100000">
              <a:off x="2556640" y="2054179"/>
              <a:ext cx="179334" cy="85732"/>
            </a:xfrm>
            <a:prstGeom prst="triangle">
              <a:avLst/>
            </a:prstGeom>
            <a:solidFill>
              <a:srgbClr val="83D1F5"/>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grpSp>
      <p:grpSp>
        <p:nvGrpSpPr>
          <p:cNvPr id="10" name="Group 181"/>
          <p:cNvGrpSpPr>
            <a:grpSpLocks/>
          </p:cNvGrpSpPr>
          <p:nvPr/>
        </p:nvGrpSpPr>
        <p:grpSpPr bwMode="auto">
          <a:xfrm rot="10800000">
            <a:off x="7734301" y="3778251"/>
            <a:ext cx="573087" cy="549275"/>
            <a:chOff x="2175753" y="1979359"/>
            <a:chExt cx="572918" cy="537771"/>
          </a:xfrm>
        </p:grpSpPr>
        <p:sp>
          <p:nvSpPr>
            <p:cNvPr id="144" name="Arc 143"/>
            <p:cNvSpPr/>
            <p:nvPr/>
          </p:nvSpPr>
          <p:spPr>
            <a:xfrm rot="18900000">
              <a:off x="2188449" y="1991793"/>
              <a:ext cx="538003" cy="537771"/>
            </a:xfrm>
            <a:prstGeom prst="arc">
              <a:avLst/>
            </a:prstGeom>
            <a:ln w="76200" cmpd="sng">
              <a:solidFill>
                <a:srgbClr val="83D1F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800" dirty="0"/>
            </a:p>
          </p:txBody>
        </p:sp>
        <p:sp>
          <p:nvSpPr>
            <p:cNvPr id="145" name="Isosceles Triangle 144"/>
            <p:cNvSpPr/>
            <p:nvPr/>
          </p:nvSpPr>
          <p:spPr>
            <a:xfrm rot="8100000">
              <a:off x="2599490" y="2053963"/>
              <a:ext cx="179335" cy="87038"/>
            </a:xfrm>
            <a:prstGeom prst="triangle">
              <a:avLst/>
            </a:prstGeom>
            <a:solidFill>
              <a:srgbClr val="83D1F5"/>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grpSp>
      <p:pic>
        <p:nvPicPr>
          <p:cNvPr id="15391" name="Picture 184" descr="05d.png"/>
          <p:cNvPicPr>
            <a:picLocks noChangeAspect="1"/>
          </p:cNvPicPr>
          <p:nvPr/>
        </p:nvPicPr>
        <p:blipFill>
          <a:blip r:embed="rId6"/>
          <a:srcRect/>
          <a:stretch>
            <a:fillRect/>
          </a:stretch>
        </p:blipFill>
        <p:spPr bwMode="auto">
          <a:xfrm>
            <a:off x="8362950" y="2789238"/>
            <a:ext cx="393700" cy="381000"/>
          </a:xfrm>
          <a:prstGeom prst="rect">
            <a:avLst/>
          </a:prstGeom>
          <a:noFill/>
          <a:ln w="9525">
            <a:noFill/>
            <a:miter lim="800000"/>
            <a:headEnd/>
            <a:tailEnd/>
          </a:ln>
        </p:spPr>
      </p:pic>
      <p:pic>
        <p:nvPicPr>
          <p:cNvPr id="15392" name="Picture 185" descr="05e.png"/>
          <p:cNvPicPr>
            <a:picLocks noChangeAspect="1"/>
          </p:cNvPicPr>
          <p:nvPr/>
        </p:nvPicPr>
        <p:blipFill>
          <a:blip r:embed="rId7"/>
          <a:srcRect/>
          <a:stretch>
            <a:fillRect/>
          </a:stretch>
        </p:blipFill>
        <p:spPr bwMode="auto">
          <a:xfrm>
            <a:off x="8289925" y="3702050"/>
            <a:ext cx="520700" cy="520700"/>
          </a:xfrm>
          <a:prstGeom prst="rect">
            <a:avLst/>
          </a:prstGeom>
          <a:noFill/>
          <a:ln w="9525">
            <a:noFill/>
            <a:miter lim="800000"/>
            <a:headEnd/>
            <a:tailEnd/>
          </a:ln>
        </p:spPr>
      </p:pic>
      <p:pic>
        <p:nvPicPr>
          <p:cNvPr id="15393" name="Picture 186" descr="05f.png"/>
          <p:cNvPicPr>
            <a:picLocks noChangeAspect="1"/>
          </p:cNvPicPr>
          <p:nvPr/>
        </p:nvPicPr>
        <p:blipFill>
          <a:blip r:embed="rId8"/>
          <a:srcRect/>
          <a:stretch>
            <a:fillRect/>
          </a:stretch>
        </p:blipFill>
        <p:spPr bwMode="auto">
          <a:xfrm>
            <a:off x="7348537" y="3765550"/>
            <a:ext cx="292100" cy="419100"/>
          </a:xfrm>
          <a:prstGeom prst="rect">
            <a:avLst/>
          </a:prstGeom>
          <a:noFill/>
          <a:ln w="9525">
            <a:noFill/>
            <a:miter lim="800000"/>
            <a:headEnd/>
            <a:tailEnd/>
          </a:ln>
        </p:spPr>
      </p:pic>
      <p:sp>
        <p:nvSpPr>
          <p:cNvPr id="70" name="TextBox 69"/>
          <p:cNvSpPr txBox="1"/>
          <p:nvPr/>
        </p:nvSpPr>
        <p:spPr>
          <a:xfrm>
            <a:off x="4949950" y="6237313"/>
            <a:ext cx="6108451" cy="1200329"/>
          </a:xfrm>
          <a:prstGeom prst="rect">
            <a:avLst/>
          </a:prstGeom>
          <a:noFill/>
        </p:spPr>
        <p:txBody>
          <a:bodyPr wrap="square" rtlCol="0">
            <a:spAutoFit/>
          </a:bodyPr>
          <a:lstStyle/>
          <a:p>
            <a:pPr algn="ctr"/>
            <a:r>
              <a:rPr lang="en-IN" dirty="0"/>
              <a:t>Big Data: Turning Data Into Insights, IBM</a:t>
            </a:r>
          </a:p>
          <a:p>
            <a:pPr algn="ctr"/>
            <a:r>
              <a:rPr lang="en-US" dirty="0"/>
              <a:t> </a:t>
            </a:r>
            <a:endParaRPr lang="en-IN" dirty="0"/>
          </a:p>
          <a:p>
            <a:endParaRPr lang="en-IN" dirty="0"/>
          </a:p>
        </p:txBody>
      </p:sp>
    </p:spTree>
    <p:extLst>
      <p:ext uri="{BB962C8B-B14F-4D97-AF65-F5344CB8AC3E}">
        <p14:creationId xmlns:p14="http://schemas.microsoft.com/office/powerpoint/2010/main" val="2049057741"/>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63"/>
          <p:cNvSpPr>
            <a:spLocks/>
          </p:cNvSpPr>
          <p:nvPr/>
        </p:nvSpPr>
        <p:spPr bwMode="auto">
          <a:xfrm>
            <a:off x="5697537" y="2239963"/>
            <a:ext cx="4306888" cy="3078162"/>
          </a:xfrm>
          <a:custGeom>
            <a:avLst/>
            <a:gdLst>
              <a:gd name="T0" fmla="*/ 0 w 4142285"/>
              <a:gd name="T1" fmla="*/ 0 h 3078162"/>
              <a:gd name="T2" fmla="*/ 5657686 w 4142285"/>
              <a:gd name="T3" fmla="*/ 0 h 3078162"/>
              <a:gd name="T4" fmla="*/ 5657686 w 4142285"/>
              <a:gd name="T5" fmla="*/ 3078162 h 3078162"/>
              <a:gd name="T6" fmla="*/ 0 w 4142285"/>
              <a:gd name="T7" fmla="*/ 3078162 h 3078162"/>
              <a:gd name="T8" fmla="*/ 867172 w 4142285"/>
              <a:gd name="T9" fmla="*/ 1539081 h 3078162"/>
              <a:gd name="T10" fmla="*/ 0 w 4142285"/>
              <a:gd name="T11" fmla="*/ 0 h 30781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42285" h="3078162">
                <a:moveTo>
                  <a:pt x="0" y="0"/>
                </a:moveTo>
                <a:lnTo>
                  <a:pt x="4142285" y="0"/>
                </a:lnTo>
                <a:lnTo>
                  <a:pt x="4142285" y="3078162"/>
                </a:lnTo>
                <a:lnTo>
                  <a:pt x="0" y="3078162"/>
                </a:lnTo>
                <a:lnTo>
                  <a:pt x="634902" y="1539081"/>
                </a:lnTo>
                <a:lnTo>
                  <a:pt x="0" y="0"/>
                </a:lnTo>
                <a:close/>
              </a:path>
            </a:pathLst>
          </a:custGeom>
          <a:solidFill>
            <a:schemeClr val="bg1"/>
          </a:solidFill>
          <a:ln>
            <a:noFill/>
          </a:ln>
          <a:effectLst>
            <a:outerShdw blurRad="139700" algn="ctr" rotWithShape="0">
              <a:srgbClr val="000000">
                <a:alpha val="45000"/>
              </a:srgbClr>
            </a:outerShdw>
          </a:effectLst>
          <a:extLst>
            <a:ext uri="{91240B29-F687-4F45-9708-019B960494DF}">
              <a14:hiddenLine xmlns:a14="http://schemas.microsoft.com/office/drawing/2010/main" w="38100" cap="flat" cmpd="sng">
                <a:solidFill>
                  <a:srgbClr val="000000"/>
                </a:solidFill>
                <a:prstDash val="solid"/>
                <a:round/>
                <a:headEnd/>
                <a:tailEnd/>
              </a14:hiddenLine>
            </a:ext>
          </a:extLst>
        </p:spPr>
        <p:txBody>
          <a:bodyPr anchor="ctr"/>
          <a:lstStyle/>
          <a:p>
            <a:pPr>
              <a:defRPr/>
            </a:pPr>
            <a:endParaRPr lang="en-US" sz="1800" dirty="0"/>
          </a:p>
        </p:txBody>
      </p:sp>
      <p:sp>
        <p:nvSpPr>
          <p:cNvPr id="65" name="Pentagon 64"/>
          <p:cNvSpPr>
            <a:spLocks noChangeArrowheads="1"/>
          </p:cNvSpPr>
          <p:nvPr/>
        </p:nvSpPr>
        <p:spPr bwMode="auto">
          <a:xfrm>
            <a:off x="1744662" y="2239963"/>
            <a:ext cx="4413250" cy="3078162"/>
          </a:xfrm>
          <a:prstGeom prst="homePlate">
            <a:avLst>
              <a:gd name="adj" fmla="val 20623"/>
            </a:avLst>
          </a:prstGeom>
          <a:solidFill>
            <a:schemeClr val="bg1"/>
          </a:solidFill>
          <a:ln>
            <a:noFill/>
          </a:ln>
          <a:effectLst>
            <a:outerShdw blurRad="139700" algn="ctr" rotWithShape="0">
              <a:srgbClr val="808080">
                <a:alpha val="45000"/>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anchor="ctr"/>
          <a:lstStyle/>
          <a:p>
            <a:pPr algn="ctr">
              <a:defRPr/>
            </a:pPr>
            <a:endParaRPr lang="en-US" sz="1800" dirty="0">
              <a:solidFill>
                <a:schemeClr val="lt1"/>
              </a:solidFill>
              <a:latin typeface="+mn-lt"/>
            </a:endParaRPr>
          </a:p>
        </p:txBody>
      </p:sp>
      <p:sp>
        <p:nvSpPr>
          <p:cNvPr id="10244" name="Title 1"/>
          <p:cNvSpPr>
            <a:spLocks noGrp="1"/>
          </p:cNvSpPr>
          <p:nvPr>
            <p:ph type="title" idx="4294967295"/>
          </p:nvPr>
        </p:nvSpPr>
        <p:spPr>
          <a:xfrm>
            <a:off x="1404937" y="38100"/>
            <a:ext cx="9144000" cy="1684338"/>
          </a:xfrm>
        </p:spPr>
        <p:txBody>
          <a:bodyPr anchor="t"/>
          <a:lstStyle/>
          <a:p>
            <a:pPr>
              <a:defRPr/>
            </a:pPr>
            <a:r>
              <a:rPr lang="en-US" altLang="en-US" sz="3600" dirty="0"/>
              <a:t>Paradigm Shifts Enabled By Big Data </a:t>
            </a:r>
            <a:br>
              <a:rPr lang="en-US" altLang="en-US" sz="3600" dirty="0"/>
            </a:br>
            <a:r>
              <a:rPr lang="en-US" altLang="en-US" sz="3600" dirty="0" err="1">
                <a:solidFill>
                  <a:srgbClr val="C00000"/>
                </a:solidFill>
              </a:rPr>
              <a:t>Data</a:t>
            </a:r>
            <a:r>
              <a:rPr lang="en-US" altLang="en-US" sz="3600" dirty="0">
                <a:solidFill>
                  <a:srgbClr val="C00000"/>
                </a:solidFill>
              </a:rPr>
              <a:t> leads the way—and sometimes correlations are good enough </a:t>
            </a:r>
          </a:p>
        </p:txBody>
      </p:sp>
      <p:sp>
        <p:nvSpPr>
          <p:cNvPr id="16389" name="TextBox 23"/>
          <p:cNvSpPr txBox="1">
            <a:spLocks noChangeArrowheads="1"/>
          </p:cNvSpPr>
          <p:nvPr/>
        </p:nvSpPr>
        <p:spPr bwMode="auto">
          <a:xfrm>
            <a:off x="1917701" y="5457826"/>
            <a:ext cx="3443287" cy="555625"/>
          </a:xfrm>
          <a:prstGeom prst="rect">
            <a:avLst/>
          </a:prstGeom>
          <a:noFill/>
          <a:ln w="9525">
            <a:noFill/>
            <a:miter lim="800000"/>
            <a:headEnd/>
            <a:tailEnd/>
          </a:ln>
        </p:spPr>
        <p:txBody>
          <a:bodyPr anchor="ctr"/>
          <a:lstStyle/>
          <a:p>
            <a:pPr algn="ctr">
              <a:lnSpc>
                <a:spcPct val="90000"/>
              </a:lnSpc>
              <a:spcAft>
                <a:spcPts val="1425"/>
              </a:spcAft>
            </a:pPr>
            <a:r>
              <a:rPr lang="en-US" altLang="en-US" b="1">
                <a:latin typeface="Arial" pitchFamily="34" charset="0"/>
                <a:ea typeface="MS PGothic" pitchFamily="34" charset="-128"/>
                <a:cs typeface="Arial" pitchFamily="34" charset="0"/>
              </a:rPr>
              <a:t>Start with hypothesis and test against selected data</a:t>
            </a:r>
          </a:p>
        </p:txBody>
      </p:sp>
      <p:sp>
        <p:nvSpPr>
          <p:cNvPr id="16390" name="TextBox 24"/>
          <p:cNvSpPr txBox="1">
            <a:spLocks noChangeArrowheads="1"/>
          </p:cNvSpPr>
          <p:nvPr/>
        </p:nvSpPr>
        <p:spPr bwMode="auto">
          <a:xfrm>
            <a:off x="5948362" y="5457826"/>
            <a:ext cx="3519488" cy="555625"/>
          </a:xfrm>
          <a:prstGeom prst="rect">
            <a:avLst/>
          </a:prstGeom>
          <a:noFill/>
          <a:ln w="9525">
            <a:noFill/>
            <a:miter lim="800000"/>
            <a:headEnd/>
            <a:tailEnd/>
          </a:ln>
        </p:spPr>
        <p:txBody>
          <a:bodyPr anchor="ctr"/>
          <a:lstStyle/>
          <a:p>
            <a:pPr algn="ctr">
              <a:lnSpc>
                <a:spcPct val="90000"/>
              </a:lnSpc>
              <a:spcAft>
                <a:spcPts val="1425"/>
              </a:spcAft>
            </a:pPr>
            <a:r>
              <a:rPr lang="en-US" altLang="en-US" b="1" dirty="0">
                <a:solidFill>
                  <a:srgbClr val="FF0000"/>
                </a:solidFill>
                <a:latin typeface="Arial" pitchFamily="34" charset="0"/>
                <a:ea typeface="MS PGothic" pitchFamily="34" charset="-128"/>
                <a:cs typeface="Arial" pitchFamily="34" charset="0"/>
              </a:rPr>
              <a:t>Explore </a:t>
            </a:r>
            <a:r>
              <a:rPr lang="en-US" altLang="en-US" b="1" i="1" dirty="0">
                <a:solidFill>
                  <a:srgbClr val="FF0000"/>
                </a:solidFill>
                <a:latin typeface="Arial" pitchFamily="34" charset="0"/>
                <a:ea typeface="MS PGothic" pitchFamily="34" charset="-128"/>
                <a:cs typeface="Arial" pitchFamily="34" charset="0"/>
              </a:rPr>
              <a:t>all</a:t>
            </a:r>
            <a:r>
              <a:rPr lang="en-US" altLang="en-US" b="1" dirty="0">
                <a:solidFill>
                  <a:srgbClr val="FF0000"/>
                </a:solidFill>
                <a:latin typeface="Arial" pitchFamily="34" charset="0"/>
                <a:ea typeface="MS PGothic" pitchFamily="34" charset="-128"/>
                <a:cs typeface="Arial" pitchFamily="34" charset="0"/>
              </a:rPr>
              <a:t> data and</a:t>
            </a:r>
            <a:br>
              <a:rPr lang="en-US" altLang="en-US" b="1" dirty="0">
                <a:solidFill>
                  <a:srgbClr val="FF0000"/>
                </a:solidFill>
                <a:latin typeface="Arial" pitchFamily="34" charset="0"/>
                <a:ea typeface="MS PGothic" pitchFamily="34" charset="-128"/>
                <a:cs typeface="Arial" pitchFamily="34" charset="0"/>
              </a:rPr>
            </a:br>
            <a:r>
              <a:rPr lang="en-US" altLang="en-US" b="1" dirty="0">
                <a:solidFill>
                  <a:srgbClr val="FF0000"/>
                </a:solidFill>
                <a:latin typeface="Arial" pitchFamily="34" charset="0"/>
                <a:ea typeface="MS PGothic" pitchFamily="34" charset="-128"/>
                <a:cs typeface="Arial" pitchFamily="34" charset="0"/>
              </a:rPr>
              <a:t>identify correlations</a:t>
            </a:r>
          </a:p>
        </p:txBody>
      </p:sp>
      <p:sp>
        <p:nvSpPr>
          <p:cNvPr id="132" name="TextBox 131"/>
          <p:cNvSpPr txBox="1"/>
          <p:nvPr/>
        </p:nvSpPr>
        <p:spPr>
          <a:xfrm>
            <a:off x="2509838" y="3184526"/>
            <a:ext cx="1038225" cy="333375"/>
          </a:xfrm>
          <a:prstGeom prst="rect">
            <a:avLst/>
          </a:prstGeom>
          <a:noFill/>
        </p:spPr>
        <p:txBody>
          <a:bodyPr lIns="0" tIns="0" rIns="0" bIns="0" anchor="b"/>
          <a:lstStyle/>
          <a:p>
            <a:pPr algn="ctr">
              <a:lnSpc>
                <a:spcPct val="85000"/>
              </a:lnSpc>
              <a:defRPr/>
            </a:pPr>
            <a:r>
              <a:rPr lang="en-US" sz="1200" b="1" dirty="0">
                <a:solidFill>
                  <a:schemeClr val="tx1">
                    <a:lumMod val="65000"/>
                  </a:schemeClr>
                </a:solidFill>
                <a:latin typeface="Arial"/>
                <a:ea typeface="ＭＳ Ｐゴシック" charset="0"/>
                <a:cs typeface="Arial"/>
              </a:rPr>
              <a:t>Hypothesis</a:t>
            </a:r>
          </a:p>
        </p:txBody>
      </p:sp>
      <p:sp>
        <p:nvSpPr>
          <p:cNvPr id="145" name="TextBox 144"/>
          <p:cNvSpPr txBox="1"/>
          <p:nvPr/>
        </p:nvSpPr>
        <p:spPr>
          <a:xfrm>
            <a:off x="3886201" y="3184526"/>
            <a:ext cx="928687" cy="333375"/>
          </a:xfrm>
          <a:prstGeom prst="rect">
            <a:avLst/>
          </a:prstGeom>
          <a:noFill/>
        </p:spPr>
        <p:txBody>
          <a:bodyPr lIns="0" tIns="0" rIns="0" bIns="0" anchor="b"/>
          <a:lstStyle/>
          <a:p>
            <a:pPr algn="ctr">
              <a:lnSpc>
                <a:spcPct val="85000"/>
              </a:lnSpc>
              <a:defRPr/>
            </a:pPr>
            <a:r>
              <a:rPr lang="en-US" sz="1200" b="1">
                <a:solidFill>
                  <a:schemeClr val="tx1">
                    <a:lumMod val="65000"/>
                  </a:schemeClr>
                </a:solidFill>
                <a:latin typeface="Arial"/>
                <a:ea typeface="ＭＳ Ｐゴシック" charset="0"/>
                <a:cs typeface="Arial"/>
              </a:rPr>
              <a:t>Question</a:t>
            </a:r>
          </a:p>
        </p:txBody>
      </p:sp>
      <p:sp>
        <p:nvSpPr>
          <p:cNvPr id="16393" name="TextBox 145"/>
          <p:cNvSpPr txBox="1">
            <a:spLocks noChangeArrowheads="1"/>
          </p:cNvSpPr>
          <p:nvPr/>
        </p:nvSpPr>
        <p:spPr bwMode="auto">
          <a:xfrm>
            <a:off x="3886201" y="4500564"/>
            <a:ext cx="928687" cy="331787"/>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a:latin typeface="Arial" pitchFamily="34" charset="0"/>
                <a:ea typeface="MS PGothic" pitchFamily="34" charset="-128"/>
                <a:cs typeface="Arial" pitchFamily="34" charset="0"/>
              </a:rPr>
              <a:t>Data</a:t>
            </a:r>
          </a:p>
        </p:txBody>
      </p:sp>
      <p:sp>
        <p:nvSpPr>
          <p:cNvPr id="147" name="TextBox 146"/>
          <p:cNvSpPr txBox="1"/>
          <p:nvPr/>
        </p:nvSpPr>
        <p:spPr>
          <a:xfrm>
            <a:off x="2540001" y="4500564"/>
            <a:ext cx="928687" cy="331787"/>
          </a:xfrm>
          <a:prstGeom prst="rect">
            <a:avLst/>
          </a:prstGeom>
          <a:noFill/>
        </p:spPr>
        <p:txBody>
          <a:bodyPr lIns="0" tIns="0" rIns="0" bIns="0" anchor="b"/>
          <a:lstStyle/>
          <a:p>
            <a:pPr algn="ctr">
              <a:lnSpc>
                <a:spcPct val="85000"/>
              </a:lnSpc>
              <a:defRPr/>
            </a:pPr>
            <a:r>
              <a:rPr lang="en-US" sz="1200" b="1" dirty="0">
                <a:solidFill>
                  <a:schemeClr val="tx1">
                    <a:lumMod val="65000"/>
                  </a:schemeClr>
                </a:solidFill>
                <a:latin typeface="Arial"/>
                <a:ea typeface="ＭＳ Ｐゴシック" charset="0"/>
                <a:cs typeface="Arial"/>
              </a:rPr>
              <a:t>Answer</a:t>
            </a:r>
          </a:p>
        </p:txBody>
      </p:sp>
      <p:sp>
        <p:nvSpPr>
          <p:cNvPr id="84" name="U-Turn Arrow 83"/>
          <p:cNvSpPr/>
          <p:nvPr/>
        </p:nvSpPr>
        <p:spPr>
          <a:xfrm rot="5400000">
            <a:off x="8369300" y="3270251"/>
            <a:ext cx="1608138" cy="782637"/>
          </a:xfrm>
          <a:prstGeom prst="uturnArrow">
            <a:avLst>
              <a:gd name="adj1" fmla="val 21353"/>
              <a:gd name="adj2" fmla="val 25000"/>
              <a:gd name="adj3" fmla="val 19376"/>
              <a:gd name="adj4" fmla="val 43750"/>
              <a:gd name="adj5" fmla="val 7500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6396" name="TextBox 170"/>
          <p:cNvSpPr txBox="1">
            <a:spLocks noChangeArrowheads="1"/>
          </p:cNvSpPr>
          <p:nvPr/>
        </p:nvSpPr>
        <p:spPr bwMode="auto">
          <a:xfrm>
            <a:off x="7985125" y="3205164"/>
            <a:ext cx="1141412" cy="333375"/>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dirty="0">
                <a:solidFill>
                  <a:srgbClr val="FF0000"/>
                </a:solidFill>
                <a:latin typeface="Arial" pitchFamily="34" charset="0"/>
                <a:ea typeface="MS PGothic" pitchFamily="34" charset="-128"/>
                <a:cs typeface="Arial" pitchFamily="34" charset="0"/>
              </a:rPr>
              <a:t>Exploration</a:t>
            </a:r>
          </a:p>
        </p:txBody>
      </p:sp>
      <p:sp>
        <p:nvSpPr>
          <p:cNvPr id="16397" name="TextBox 171"/>
          <p:cNvSpPr txBox="1">
            <a:spLocks noChangeArrowheads="1"/>
          </p:cNvSpPr>
          <p:nvPr/>
        </p:nvSpPr>
        <p:spPr bwMode="auto">
          <a:xfrm>
            <a:off x="8121649" y="4529139"/>
            <a:ext cx="1011238" cy="331787"/>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dirty="0">
                <a:solidFill>
                  <a:srgbClr val="FF0000"/>
                </a:solidFill>
                <a:latin typeface="Arial" pitchFamily="34" charset="0"/>
                <a:ea typeface="MS PGothic" pitchFamily="34" charset="-128"/>
                <a:cs typeface="Arial" pitchFamily="34" charset="0"/>
              </a:rPr>
              <a:t>Correlation</a:t>
            </a:r>
          </a:p>
        </p:txBody>
      </p:sp>
      <p:sp>
        <p:nvSpPr>
          <p:cNvPr id="16398" name="TextBox 172"/>
          <p:cNvSpPr txBox="1">
            <a:spLocks noChangeArrowheads="1"/>
          </p:cNvSpPr>
          <p:nvPr/>
        </p:nvSpPr>
        <p:spPr bwMode="auto">
          <a:xfrm>
            <a:off x="6786562" y="4529139"/>
            <a:ext cx="927100" cy="331787"/>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dirty="0">
                <a:solidFill>
                  <a:srgbClr val="FF0000"/>
                </a:solidFill>
                <a:latin typeface="Arial" pitchFamily="34" charset="0"/>
                <a:ea typeface="MS PGothic" pitchFamily="34" charset="-128"/>
                <a:cs typeface="Arial" pitchFamily="34" charset="0"/>
              </a:rPr>
              <a:t>Insight</a:t>
            </a:r>
          </a:p>
        </p:txBody>
      </p:sp>
      <p:grpSp>
        <p:nvGrpSpPr>
          <p:cNvPr id="2" name="Group 10"/>
          <p:cNvGrpSpPr>
            <a:grpSpLocks/>
          </p:cNvGrpSpPr>
          <p:nvPr/>
        </p:nvGrpSpPr>
        <p:grpSpPr bwMode="auto">
          <a:xfrm>
            <a:off x="2703513" y="3913188"/>
            <a:ext cx="650875" cy="698500"/>
            <a:chOff x="1584325" y="3836989"/>
            <a:chExt cx="650875" cy="699132"/>
          </a:xfrm>
        </p:grpSpPr>
        <p:sp>
          <p:nvSpPr>
            <p:cNvPr id="123" name="Oval 122"/>
            <p:cNvSpPr>
              <a:spLocks noChangeArrowheads="1"/>
            </p:cNvSpPr>
            <p:nvPr/>
          </p:nvSpPr>
          <p:spPr bwMode="auto">
            <a:xfrm>
              <a:off x="1584325" y="3836989"/>
              <a:ext cx="650875" cy="699132"/>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pic>
          <p:nvPicPr>
            <p:cNvPr id="16434" name="Picture 7" descr="05c.png"/>
            <p:cNvPicPr>
              <a:picLocks noChangeAspect="1"/>
            </p:cNvPicPr>
            <p:nvPr/>
          </p:nvPicPr>
          <p:blipFill>
            <a:blip r:embed="rId3"/>
            <a:srcRect/>
            <a:stretch>
              <a:fillRect/>
            </a:stretch>
          </p:blipFill>
          <p:spPr bwMode="auto">
            <a:xfrm>
              <a:off x="1755775" y="4027488"/>
              <a:ext cx="317500" cy="327798"/>
            </a:xfrm>
            <a:prstGeom prst="rect">
              <a:avLst/>
            </a:prstGeom>
            <a:solidFill>
              <a:srgbClr val="FFFFFF"/>
            </a:solidFill>
            <a:ln w="9525">
              <a:noFill/>
              <a:miter lim="800000"/>
              <a:headEnd/>
              <a:tailEnd/>
            </a:ln>
          </p:spPr>
        </p:pic>
      </p:grpSp>
      <p:grpSp>
        <p:nvGrpSpPr>
          <p:cNvPr id="3" name="Group 3"/>
          <p:cNvGrpSpPr>
            <a:grpSpLocks/>
          </p:cNvGrpSpPr>
          <p:nvPr/>
        </p:nvGrpSpPr>
        <p:grpSpPr bwMode="auto">
          <a:xfrm>
            <a:off x="8316912" y="2614613"/>
            <a:ext cx="649288" cy="677862"/>
            <a:chOff x="6911975" y="2533650"/>
            <a:chExt cx="649288" cy="866775"/>
          </a:xfrm>
        </p:grpSpPr>
        <p:sp>
          <p:nvSpPr>
            <p:cNvPr id="158" name="Oval 157"/>
            <p:cNvSpPr>
              <a:spLocks noChangeArrowheads="1"/>
            </p:cNvSpPr>
            <p:nvPr/>
          </p:nvSpPr>
          <p:spPr bwMode="auto">
            <a:xfrm>
              <a:off x="6911975" y="2533650"/>
              <a:ext cx="649288" cy="866775"/>
            </a:xfrm>
            <a:prstGeom prst="ellipse">
              <a:avLst/>
            </a:prstGeom>
            <a:solidFill>
              <a:srgbClr val="F19027"/>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pic>
          <p:nvPicPr>
            <p:cNvPr id="16432" name="Picture 9" descr="05d.png"/>
            <p:cNvPicPr>
              <a:picLocks noChangeAspect="1"/>
            </p:cNvPicPr>
            <p:nvPr/>
          </p:nvPicPr>
          <p:blipFill>
            <a:blip r:embed="rId4"/>
            <a:srcRect/>
            <a:stretch>
              <a:fillRect/>
            </a:stretch>
          </p:blipFill>
          <p:spPr bwMode="auto">
            <a:xfrm>
              <a:off x="7051675" y="2692400"/>
              <a:ext cx="393700" cy="508000"/>
            </a:xfrm>
            <a:prstGeom prst="rect">
              <a:avLst/>
            </a:prstGeom>
            <a:noFill/>
            <a:ln w="9525">
              <a:noFill/>
              <a:miter lim="800000"/>
              <a:headEnd/>
              <a:tailEnd/>
            </a:ln>
          </p:spPr>
        </p:pic>
      </p:grpSp>
      <p:grpSp>
        <p:nvGrpSpPr>
          <p:cNvPr id="4" name="Group 2"/>
          <p:cNvGrpSpPr>
            <a:grpSpLocks/>
          </p:cNvGrpSpPr>
          <p:nvPr/>
        </p:nvGrpSpPr>
        <p:grpSpPr bwMode="auto">
          <a:xfrm>
            <a:off x="8316912" y="3913188"/>
            <a:ext cx="649288" cy="698500"/>
            <a:chOff x="6911975" y="3836988"/>
            <a:chExt cx="649288" cy="866775"/>
          </a:xfrm>
        </p:grpSpPr>
        <p:sp>
          <p:nvSpPr>
            <p:cNvPr id="160" name="Oval 159"/>
            <p:cNvSpPr>
              <a:spLocks noChangeArrowheads="1"/>
            </p:cNvSpPr>
            <p:nvPr/>
          </p:nvSpPr>
          <p:spPr bwMode="auto">
            <a:xfrm>
              <a:off x="6911975" y="3836988"/>
              <a:ext cx="649288" cy="866775"/>
            </a:xfrm>
            <a:prstGeom prst="ellipse">
              <a:avLst/>
            </a:prstGeom>
            <a:solidFill>
              <a:srgbClr val="F19027"/>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pic>
          <p:nvPicPr>
            <p:cNvPr id="16430" name="Picture 10" descr="05e.png"/>
            <p:cNvPicPr>
              <a:picLocks noChangeAspect="1"/>
            </p:cNvPicPr>
            <p:nvPr/>
          </p:nvPicPr>
          <p:blipFill>
            <a:blip r:embed="rId5"/>
            <a:srcRect/>
            <a:stretch>
              <a:fillRect/>
            </a:stretch>
          </p:blipFill>
          <p:spPr bwMode="auto">
            <a:xfrm>
              <a:off x="6988175" y="3932209"/>
              <a:ext cx="520700" cy="693738"/>
            </a:xfrm>
            <a:prstGeom prst="rect">
              <a:avLst/>
            </a:prstGeom>
            <a:noFill/>
            <a:ln w="9525">
              <a:noFill/>
              <a:miter lim="800000"/>
              <a:headEnd/>
              <a:tailEnd/>
            </a:ln>
          </p:spPr>
        </p:pic>
      </p:grpSp>
      <p:grpSp>
        <p:nvGrpSpPr>
          <p:cNvPr id="5" name="Group 6"/>
          <p:cNvGrpSpPr>
            <a:grpSpLocks/>
          </p:cNvGrpSpPr>
          <p:nvPr/>
        </p:nvGrpSpPr>
        <p:grpSpPr bwMode="auto">
          <a:xfrm>
            <a:off x="6946901" y="3913188"/>
            <a:ext cx="649287" cy="698500"/>
            <a:chOff x="5848350" y="3923256"/>
            <a:chExt cx="649288" cy="694240"/>
          </a:xfrm>
        </p:grpSpPr>
        <p:sp>
          <p:nvSpPr>
            <p:cNvPr id="159" name="Oval 158"/>
            <p:cNvSpPr>
              <a:spLocks noChangeArrowheads="1"/>
            </p:cNvSpPr>
            <p:nvPr/>
          </p:nvSpPr>
          <p:spPr bwMode="auto">
            <a:xfrm>
              <a:off x="5848350" y="3923256"/>
              <a:ext cx="649288" cy="694240"/>
            </a:xfrm>
            <a:prstGeom prst="ellipse">
              <a:avLst/>
            </a:prstGeom>
            <a:solidFill>
              <a:srgbClr val="F19027"/>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pic>
          <p:nvPicPr>
            <p:cNvPr id="16428" name="Picture 11" descr="05f.png"/>
            <p:cNvPicPr>
              <a:picLocks noChangeAspect="1"/>
            </p:cNvPicPr>
            <p:nvPr/>
          </p:nvPicPr>
          <p:blipFill>
            <a:blip r:embed="rId6"/>
            <a:srcRect/>
            <a:stretch>
              <a:fillRect/>
            </a:stretch>
          </p:blipFill>
          <p:spPr bwMode="auto">
            <a:xfrm>
              <a:off x="6037263" y="4029343"/>
              <a:ext cx="292100" cy="488414"/>
            </a:xfrm>
            <a:prstGeom prst="rect">
              <a:avLst/>
            </a:prstGeom>
            <a:noFill/>
            <a:ln w="9525">
              <a:noFill/>
              <a:miter lim="800000"/>
              <a:headEnd/>
              <a:tailEnd/>
            </a:ln>
          </p:spPr>
        </p:pic>
      </p:grpSp>
      <p:sp>
        <p:nvSpPr>
          <p:cNvPr id="16403" name="TextBox 2"/>
          <p:cNvSpPr txBox="1">
            <a:spLocks noChangeArrowheads="1"/>
          </p:cNvSpPr>
          <p:nvPr/>
        </p:nvSpPr>
        <p:spPr bwMode="auto">
          <a:xfrm>
            <a:off x="2012951" y="1722438"/>
            <a:ext cx="3519487" cy="557212"/>
          </a:xfrm>
          <a:prstGeom prst="rect">
            <a:avLst/>
          </a:prstGeom>
          <a:noFill/>
          <a:ln w="9525">
            <a:noFill/>
            <a:miter lim="800000"/>
            <a:headEnd/>
            <a:tailEnd/>
          </a:ln>
        </p:spPr>
        <p:txBody>
          <a:bodyPr anchor="ctr"/>
          <a:lstStyle/>
          <a:p>
            <a:pPr algn="ctr">
              <a:lnSpc>
                <a:spcPct val="85000"/>
              </a:lnSpc>
              <a:spcAft>
                <a:spcPts val="1425"/>
              </a:spcAft>
            </a:pPr>
            <a:r>
              <a:rPr lang="en-US" altLang="en-US">
                <a:latin typeface="Lubalin Graph"/>
                <a:ea typeface="MS PGothic" pitchFamily="34" charset="-128"/>
                <a:cs typeface="Arial" pitchFamily="34" charset="0"/>
              </a:rPr>
              <a:t>Traditional Approach</a:t>
            </a:r>
          </a:p>
        </p:txBody>
      </p:sp>
      <p:sp>
        <p:nvSpPr>
          <p:cNvPr id="16404" name="TextBox 3"/>
          <p:cNvSpPr txBox="1">
            <a:spLocks noChangeArrowheads="1"/>
          </p:cNvSpPr>
          <p:nvPr/>
        </p:nvSpPr>
        <p:spPr bwMode="auto">
          <a:xfrm>
            <a:off x="6272212" y="1722438"/>
            <a:ext cx="3519488" cy="557212"/>
          </a:xfrm>
          <a:prstGeom prst="rect">
            <a:avLst/>
          </a:prstGeom>
          <a:noFill/>
          <a:ln w="9525">
            <a:noFill/>
            <a:miter lim="800000"/>
            <a:headEnd/>
            <a:tailEnd/>
          </a:ln>
        </p:spPr>
        <p:txBody>
          <a:bodyPr anchor="ctr"/>
          <a:lstStyle/>
          <a:p>
            <a:pPr algn="ctr">
              <a:lnSpc>
                <a:spcPct val="85000"/>
              </a:lnSpc>
              <a:spcAft>
                <a:spcPts val="1425"/>
              </a:spcAft>
            </a:pPr>
            <a:r>
              <a:rPr lang="en-US" altLang="en-US" dirty="0">
                <a:solidFill>
                  <a:srgbClr val="FF0000"/>
                </a:solidFill>
                <a:latin typeface="Arial" pitchFamily="34" charset="0"/>
                <a:ea typeface="MS PGothic" pitchFamily="34" charset="-128"/>
                <a:cs typeface="Arial" pitchFamily="34" charset="0"/>
              </a:rPr>
              <a:t>Big Data Approach</a:t>
            </a:r>
          </a:p>
        </p:txBody>
      </p:sp>
      <p:sp>
        <p:nvSpPr>
          <p:cNvPr id="8" name="Right Arrow 7"/>
          <p:cNvSpPr/>
          <p:nvPr/>
        </p:nvSpPr>
        <p:spPr>
          <a:xfrm>
            <a:off x="7581901" y="2806700"/>
            <a:ext cx="733425" cy="300038"/>
          </a:xfrm>
          <a:prstGeom prst="right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76" name="Right Arrow 75"/>
          <p:cNvSpPr/>
          <p:nvPr/>
        </p:nvSpPr>
        <p:spPr>
          <a:xfrm rot="10800000">
            <a:off x="7600951" y="4130675"/>
            <a:ext cx="733425" cy="300038"/>
          </a:xfrm>
          <a:prstGeom prst="right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81" name="Right Arrow 80"/>
          <p:cNvSpPr/>
          <p:nvPr/>
        </p:nvSpPr>
        <p:spPr>
          <a:xfrm>
            <a:off x="3314701" y="2806700"/>
            <a:ext cx="733425" cy="30003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82" name="Right Arrow 81"/>
          <p:cNvSpPr/>
          <p:nvPr/>
        </p:nvSpPr>
        <p:spPr>
          <a:xfrm rot="10800000">
            <a:off x="3333751" y="4130675"/>
            <a:ext cx="733425" cy="30003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57" name="Oval 156"/>
          <p:cNvSpPr>
            <a:spLocks noChangeArrowheads="1"/>
          </p:cNvSpPr>
          <p:nvPr/>
        </p:nvSpPr>
        <p:spPr bwMode="auto">
          <a:xfrm>
            <a:off x="6946901" y="2620963"/>
            <a:ext cx="649287" cy="671512"/>
          </a:xfrm>
          <a:prstGeom prst="ellipse">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grpSp>
        <p:nvGrpSpPr>
          <p:cNvPr id="7" name="Group 160"/>
          <p:cNvGrpSpPr/>
          <p:nvPr/>
        </p:nvGrpSpPr>
        <p:grpSpPr>
          <a:xfrm>
            <a:off x="7090270" y="2756273"/>
            <a:ext cx="374128" cy="420268"/>
            <a:chOff x="3215296" y="2406933"/>
            <a:chExt cx="561192" cy="561192"/>
          </a:xfrm>
          <a:solidFill>
            <a:schemeClr val="bg1"/>
          </a:solidFill>
        </p:grpSpPr>
        <p:sp>
          <p:nvSpPr>
            <p:cNvPr id="162" name="Rectangle 161"/>
            <p:cNvSpPr/>
            <p:nvPr/>
          </p:nvSpPr>
          <p:spPr>
            <a:xfrm>
              <a:off x="3215296" y="2406933"/>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3" name="Rectangle 162"/>
            <p:cNvSpPr/>
            <p:nvPr/>
          </p:nvSpPr>
          <p:spPr>
            <a:xfrm>
              <a:off x="3589424" y="2406933"/>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4" name="Rectangle 163"/>
            <p:cNvSpPr/>
            <p:nvPr/>
          </p:nvSpPr>
          <p:spPr>
            <a:xfrm>
              <a:off x="3402360" y="2593997"/>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5" name="Rectangle 164"/>
            <p:cNvSpPr/>
            <p:nvPr/>
          </p:nvSpPr>
          <p:spPr>
            <a:xfrm>
              <a:off x="3215296" y="2781061"/>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6" name="Rectangle 165"/>
            <p:cNvSpPr/>
            <p:nvPr/>
          </p:nvSpPr>
          <p:spPr>
            <a:xfrm>
              <a:off x="3589424" y="2781061"/>
              <a:ext cx="187064" cy="187064"/>
            </a:xfrm>
            <a:prstGeom prst="rect">
              <a:avLst/>
            </a:prstGeom>
            <a:grp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grpSp>
      <p:sp>
        <p:nvSpPr>
          <p:cNvPr id="16411" name="TextBox 166"/>
          <p:cNvSpPr txBox="1">
            <a:spLocks noChangeArrowheads="1"/>
          </p:cNvSpPr>
          <p:nvPr/>
        </p:nvSpPr>
        <p:spPr bwMode="auto">
          <a:xfrm>
            <a:off x="6781801" y="3205164"/>
            <a:ext cx="1038225" cy="333375"/>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a:latin typeface="Arial" pitchFamily="34" charset="0"/>
                <a:ea typeface="MS PGothic" pitchFamily="34" charset="-128"/>
                <a:cs typeface="Arial" pitchFamily="34" charset="0"/>
              </a:rPr>
              <a:t>Data</a:t>
            </a:r>
          </a:p>
        </p:txBody>
      </p:sp>
      <p:grpSp>
        <p:nvGrpSpPr>
          <p:cNvPr id="9" name="Group 11"/>
          <p:cNvGrpSpPr>
            <a:grpSpLocks/>
          </p:cNvGrpSpPr>
          <p:nvPr/>
        </p:nvGrpSpPr>
        <p:grpSpPr bwMode="auto">
          <a:xfrm>
            <a:off x="2684463" y="2620963"/>
            <a:ext cx="650875" cy="671512"/>
            <a:chOff x="1584325" y="2533650"/>
            <a:chExt cx="650875" cy="671989"/>
          </a:xfrm>
        </p:grpSpPr>
        <p:sp>
          <p:nvSpPr>
            <p:cNvPr id="6" name="Oval 5"/>
            <p:cNvSpPr>
              <a:spLocks noChangeArrowheads="1"/>
            </p:cNvSpPr>
            <p:nvPr/>
          </p:nvSpPr>
          <p:spPr bwMode="auto">
            <a:xfrm>
              <a:off x="1584325" y="2533650"/>
              <a:ext cx="650875" cy="671989"/>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pic>
          <p:nvPicPr>
            <p:cNvPr id="16426" name="Picture 3" descr="05a.png"/>
            <p:cNvPicPr>
              <a:picLocks noChangeAspect="1"/>
            </p:cNvPicPr>
            <p:nvPr/>
          </p:nvPicPr>
          <p:blipFill>
            <a:blip r:embed="rId7"/>
            <a:srcRect/>
            <a:stretch>
              <a:fillRect/>
            </a:stretch>
          </p:blipFill>
          <p:spPr bwMode="auto">
            <a:xfrm>
              <a:off x="1703388" y="2670175"/>
              <a:ext cx="419100" cy="445531"/>
            </a:xfrm>
            <a:prstGeom prst="rect">
              <a:avLst/>
            </a:prstGeom>
            <a:solidFill>
              <a:schemeClr val="bg1"/>
            </a:solidFill>
            <a:ln w="9525">
              <a:noFill/>
              <a:miter lim="800000"/>
              <a:headEnd/>
              <a:tailEnd/>
            </a:ln>
          </p:spPr>
        </p:pic>
      </p:grpSp>
      <p:grpSp>
        <p:nvGrpSpPr>
          <p:cNvPr id="10" name="Group 9"/>
          <p:cNvGrpSpPr>
            <a:grpSpLocks/>
          </p:cNvGrpSpPr>
          <p:nvPr/>
        </p:nvGrpSpPr>
        <p:grpSpPr bwMode="auto">
          <a:xfrm>
            <a:off x="4052888" y="3913188"/>
            <a:ext cx="650875" cy="698500"/>
            <a:chOff x="2647950" y="3836989"/>
            <a:chExt cx="650875" cy="699132"/>
          </a:xfrm>
        </p:grpSpPr>
        <p:sp>
          <p:nvSpPr>
            <p:cNvPr id="124" name="Oval 123"/>
            <p:cNvSpPr>
              <a:spLocks noChangeArrowheads="1"/>
            </p:cNvSpPr>
            <p:nvPr/>
          </p:nvSpPr>
          <p:spPr bwMode="auto">
            <a:xfrm>
              <a:off x="2647950" y="3836989"/>
              <a:ext cx="650875" cy="699132"/>
            </a:xfrm>
            <a:prstGeom prst="ellipse">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grpSp>
          <p:nvGrpSpPr>
            <p:cNvPr id="11" name="Group 8"/>
            <p:cNvGrpSpPr>
              <a:grpSpLocks/>
            </p:cNvGrpSpPr>
            <p:nvPr/>
          </p:nvGrpSpPr>
          <p:grpSpPr bwMode="auto">
            <a:xfrm>
              <a:off x="2786111" y="3980473"/>
              <a:ext cx="373062" cy="433387"/>
              <a:chOff x="2795039" y="3023299"/>
              <a:chExt cx="374128" cy="374128"/>
            </a:xfrm>
          </p:grpSpPr>
          <p:sp>
            <p:nvSpPr>
              <p:cNvPr id="127" name="Rectangle 126"/>
              <p:cNvSpPr/>
              <p:nvPr/>
            </p:nvSpPr>
            <p:spPr>
              <a:xfrm>
                <a:off x="2794991" y="3022885"/>
                <a:ext cx="124179" cy="12482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28" name="Rectangle 127"/>
              <p:cNvSpPr/>
              <p:nvPr/>
            </p:nvSpPr>
            <p:spPr>
              <a:xfrm>
                <a:off x="3044940" y="3022885"/>
                <a:ext cx="124179" cy="12482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29" name="Rectangle 128"/>
              <p:cNvSpPr/>
              <p:nvPr/>
            </p:nvSpPr>
            <p:spPr>
              <a:xfrm>
                <a:off x="2919170" y="3147707"/>
                <a:ext cx="125770" cy="124823"/>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0" name="Rectangle 129"/>
              <p:cNvSpPr/>
              <p:nvPr/>
            </p:nvSpPr>
            <p:spPr>
              <a:xfrm>
                <a:off x="2794991" y="3272530"/>
                <a:ext cx="124179" cy="12482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31" name="Rectangle 130"/>
              <p:cNvSpPr/>
              <p:nvPr/>
            </p:nvSpPr>
            <p:spPr>
              <a:xfrm>
                <a:off x="3044940" y="3272530"/>
                <a:ext cx="124179" cy="12482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grpSp>
      </p:grpSp>
      <p:sp>
        <p:nvSpPr>
          <p:cNvPr id="14" name="U-Turn Arrow 13"/>
          <p:cNvSpPr/>
          <p:nvPr/>
        </p:nvSpPr>
        <p:spPr>
          <a:xfrm rot="5400000">
            <a:off x="4094162" y="3270250"/>
            <a:ext cx="1608138" cy="782638"/>
          </a:xfrm>
          <a:prstGeom prst="uturnArrow">
            <a:avLst>
              <a:gd name="adj1" fmla="val 21353"/>
              <a:gd name="adj2" fmla="val 25000"/>
              <a:gd name="adj3" fmla="val 19376"/>
              <a:gd name="adj4" fmla="val 43750"/>
              <a:gd name="adj5" fmla="val 75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grpSp>
        <p:nvGrpSpPr>
          <p:cNvPr id="12" name="Group 12"/>
          <p:cNvGrpSpPr>
            <a:grpSpLocks/>
          </p:cNvGrpSpPr>
          <p:nvPr/>
        </p:nvGrpSpPr>
        <p:grpSpPr bwMode="auto">
          <a:xfrm>
            <a:off x="4052888" y="2620963"/>
            <a:ext cx="650875" cy="671512"/>
            <a:chOff x="2647950" y="2533650"/>
            <a:chExt cx="650875" cy="671989"/>
          </a:xfrm>
        </p:grpSpPr>
        <p:sp>
          <p:nvSpPr>
            <p:cNvPr id="120" name="Oval 119"/>
            <p:cNvSpPr>
              <a:spLocks noChangeArrowheads="1"/>
            </p:cNvSpPr>
            <p:nvPr/>
          </p:nvSpPr>
          <p:spPr bwMode="auto">
            <a:xfrm>
              <a:off x="2647950" y="2533650"/>
              <a:ext cx="650875" cy="671989"/>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pic>
          <p:nvPicPr>
            <p:cNvPr id="16417" name="Picture 4" descr="05b.png"/>
            <p:cNvPicPr>
              <a:picLocks noChangeAspect="1"/>
            </p:cNvPicPr>
            <p:nvPr/>
          </p:nvPicPr>
          <p:blipFill>
            <a:blip r:embed="rId8"/>
            <a:srcRect/>
            <a:stretch>
              <a:fillRect/>
            </a:stretch>
          </p:blipFill>
          <p:spPr bwMode="auto">
            <a:xfrm>
              <a:off x="2857500" y="2668588"/>
              <a:ext cx="241300" cy="406147"/>
            </a:xfrm>
            <a:prstGeom prst="rect">
              <a:avLst/>
            </a:prstGeom>
            <a:solidFill>
              <a:srgbClr val="FFFFFF"/>
            </a:solidFill>
            <a:ln w="9525">
              <a:noFill/>
              <a:miter lim="800000"/>
              <a:headEnd/>
              <a:tailEnd/>
            </a:ln>
          </p:spPr>
        </p:pic>
      </p:grpSp>
      <p:sp>
        <p:nvSpPr>
          <p:cNvPr id="57" name="TextBox 56"/>
          <p:cNvSpPr txBox="1"/>
          <p:nvPr/>
        </p:nvSpPr>
        <p:spPr>
          <a:xfrm>
            <a:off x="4949950" y="6237313"/>
            <a:ext cx="6108451" cy="1200329"/>
          </a:xfrm>
          <a:prstGeom prst="rect">
            <a:avLst/>
          </a:prstGeom>
          <a:noFill/>
        </p:spPr>
        <p:txBody>
          <a:bodyPr wrap="square" rtlCol="0">
            <a:spAutoFit/>
          </a:bodyPr>
          <a:lstStyle/>
          <a:p>
            <a:pPr algn="ctr"/>
            <a:r>
              <a:rPr lang="en-IN" dirty="0"/>
              <a:t>Big Data: Turning Data Into Insights, IBM</a:t>
            </a:r>
          </a:p>
          <a:p>
            <a:pPr algn="ctr"/>
            <a:r>
              <a:rPr lang="en-US" dirty="0"/>
              <a:t> </a:t>
            </a:r>
            <a:endParaRPr lang="en-IN" dirty="0"/>
          </a:p>
          <a:p>
            <a:endParaRPr lang="en-IN" dirty="0"/>
          </a:p>
        </p:txBody>
      </p:sp>
    </p:spTree>
    <p:extLst>
      <p:ext uri="{BB962C8B-B14F-4D97-AF65-F5344CB8AC3E}">
        <p14:creationId xmlns:p14="http://schemas.microsoft.com/office/powerpoint/2010/main" val="4117876873"/>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73"/>
          <p:cNvSpPr>
            <a:spLocks/>
          </p:cNvSpPr>
          <p:nvPr/>
        </p:nvSpPr>
        <p:spPr bwMode="auto">
          <a:xfrm>
            <a:off x="5697537" y="2239963"/>
            <a:ext cx="4306888" cy="3078162"/>
          </a:xfrm>
          <a:custGeom>
            <a:avLst/>
            <a:gdLst>
              <a:gd name="T0" fmla="*/ 0 w 4142285"/>
              <a:gd name="T1" fmla="*/ 0 h 3078162"/>
              <a:gd name="T2" fmla="*/ 5657686 w 4142285"/>
              <a:gd name="T3" fmla="*/ 0 h 3078162"/>
              <a:gd name="T4" fmla="*/ 5657686 w 4142285"/>
              <a:gd name="T5" fmla="*/ 3078162 h 3078162"/>
              <a:gd name="T6" fmla="*/ 0 w 4142285"/>
              <a:gd name="T7" fmla="*/ 3078162 h 3078162"/>
              <a:gd name="T8" fmla="*/ 867172 w 4142285"/>
              <a:gd name="T9" fmla="*/ 1539081 h 3078162"/>
              <a:gd name="T10" fmla="*/ 0 w 4142285"/>
              <a:gd name="T11" fmla="*/ 0 h 30781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42285" h="3078162">
                <a:moveTo>
                  <a:pt x="0" y="0"/>
                </a:moveTo>
                <a:lnTo>
                  <a:pt x="4142285" y="0"/>
                </a:lnTo>
                <a:lnTo>
                  <a:pt x="4142285" y="3078162"/>
                </a:lnTo>
                <a:lnTo>
                  <a:pt x="0" y="3078162"/>
                </a:lnTo>
                <a:lnTo>
                  <a:pt x="634902" y="1539081"/>
                </a:lnTo>
                <a:lnTo>
                  <a:pt x="0" y="0"/>
                </a:lnTo>
                <a:close/>
              </a:path>
            </a:pathLst>
          </a:custGeom>
          <a:solidFill>
            <a:schemeClr val="bg1"/>
          </a:solidFill>
          <a:ln>
            <a:noFill/>
          </a:ln>
          <a:effectLst>
            <a:outerShdw blurRad="139700" algn="ctr" rotWithShape="0">
              <a:srgbClr val="000000">
                <a:alpha val="45000"/>
              </a:srgbClr>
            </a:outerShdw>
          </a:effectLst>
          <a:extLst>
            <a:ext uri="{91240B29-F687-4F45-9708-019B960494DF}">
              <a14:hiddenLine xmlns:a14="http://schemas.microsoft.com/office/drawing/2010/main" w="38100" cap="flat" cmpd="sng">
                <a:solidFill>
                  <a:srgbClr val="000000"/>
                </a:solidFill>
                <a:prstDash val="solid"/>
                <a:round/>
                <a:headEnd/>
                <a:tailEnd/>
              </a14:hiddenLine>
            </a:ext>
          </a:extLst>
        </p:spPr>
        <p:txBody>
          <a:bodyPr anchor="ctr"/>
          <a:lstStyle/>
          <a:p>
            <a:pPr>
              <a:defRPr/>
            </a:pPr>
            <a:endParaRPr lang="en-US" sz="1800"/>
          </a:p>
        </p:txBody>
      </p:sp>
      <p:sp>
        <p:nvSpPr>
          <p:cNvPr id="75" name="Pentagon 74"/>
          <p:cNvSpPr>
            <a:spLocks noChangeArrowheads="1"/>
          </p:cNvSpPr>
          <p:nvPr/>
        </p:nvSpPr>
        <p:spPr bwMode="auto">
          <a:xfrm>
            <a:off x="1744662" y="2239963"/>
            <a:ext cx="4413250" cy="3078162"/>
          </a:xfrm>
          <a:prstGeom prst="homePlate">
            <a:avLst>
              <a:gd name="adj" fmla="val 20623"/>
            </a:avLst>
          </a:prstGeom>
          <a:solidFill>
            <a:schemeClr val="bg1"/>
          </a:solidFill>
          <a:ln>
            <a:noFill/>
          </a:ln>
          <a:effectLst>
            <a:outerShdw blurRad="139700" algn="ctr" rotWithShape="0">
              <a:srgbClr val="808080">
                <a:alpha val="45000"/>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sp>
        <p:nvSpPr>
          <p:cNvPr id="11268" name="Title 1"/>
          <p:cNvSpPr>
            <a:spLocks noGrp="1"/>
          </p:cNvSpPr>
          <p:nvPr>
            <p:ph type="title" idx="4294967295"/>
          </p:nvPr>
        </p:nvSpPr>
        <p:spPr>
          <a:xfrm>
            <a:off x="1404937" y="38100"/>
            <a:ext cx="9144000" cy="1485900"/>
          </a:xfrm>
        </p:spPr>
        <p:txBody>
          <a:bodyPr anchor="t"/>
          <a:lstStyle/>
          <a:p>
            <a:pPr>
              <a:defRPr/>
            </a:pPr>
            <a:r>
              <a:rPr lang="en-US" altLang="en-US" dirty="0" smtClean="0"/>
              <a:t>Paradigm Shifts Enabled By Big Data</a:t>
            </a:r>
            <a:br>
              <a:rPr lang="en-US" altLang="en-US" dirty="0" smtClean="0"/>
            </a:br>
            <a:r>
              <a:rPr lang="en-US" altLang="en-US" dirty="0" smtClean="0">
                <a:solidFill>
                  <a:srgbClr val="C00000"/>
                </a:solidFill>
              </a:rPr>
              <a:t>Leverage data as it is captured</a:t>
            </a:r>
          </a:p>
        </p:txBody>
      </p:sp>
      <p:sp>
        <p:nvSpPr>
          <p:cNvPr id="17413" name="TextBox 23"/>
          <p:cNvSpPr txBox="1">
            <a:spLocks noChangeArrowheads="1"/>
          </p:cNvSpPr>
          <p:nvPr/>
        </p:nvSpPr>
        <p:spPr bwMode="auto">
          <a:xfrm>
            <a:off x="1844675" y="5400676"/>
            <a:ext cx="3790950" cy="942975"/>
          </a:xfrm>
          <a:prstGeom prst="rect">
            <a:avLst/>
          </a:prstGeom>
          <a:noFill/>
          <a:ln w="9525">
            <a:noFill/>
            <a:miter lim="800000"/>
            <a:headEnd/>
            <a:tailEnd/>
          </a:ln>
        </p:spPr>
        <p:txBody>
          <a:bodyPr/>
          <a:lstStyle/>
          <a:p>
            <a:pPr algn="ctr">
              <a:lnSpc>
                <a:spcPct val="90000"/>
              </a:lnSpc>
              <a:spcAft>
                <a:spcPts val="1425"/>
              </a:spcAft>
            </a:pPr>
            <a:r>
              <a:rPr lang="en-US" altLang="en-US" b="1">
                <a:solidFill>
                  <a:srgbClr val="000000"/>
                </a:solidFill>
                <a:latin typeface="Arial" pitchFamily="34" charset="0"/>
                <a:ea typeface="MS PGothic" pitchFamily="34" charset="-128"/>
                <a:cs typeface="Arial" pitchFamily="34" charset="0"/>
              </a:rPr>
              <a:t>Analyze data </a:t>
            </a:r>
            <a:r>
              <a:rPr lang="en-US" altLang="en-US" b="1" i="1">
                <a:solidFill>
                  <a:srgbClr val="000000"/>
                </a:solidFill>
                <a:latin typeface="Arial" pitchFamily="34" charset="0"/>
                <a:ea typeface="MS PGothic" pitchFamily="34" charset="-128"/>
                <a:cs typeface="Arial" pitchFamily="34" charset="0"/>
              </a:rPr>
              <a:t>after</a:t>
            </a:r>
            <a:r>
              <a:rPr lang="en-US" altLang="en-US" b="1">
                <a:solidFill>
                  <a:srgbClr val="000000"/>
                </a:solidFill>
                <a:latin typeface="Arial" pitchFamily="34" charset="0"/>
                <a:ea typeface="MS PGothic" pitchFamily="34" charset="-128"/>
                <a:cs typeface="Arial" pitchFamily="34" charset="0"/>
              </a:rPr>
              <a:t> it’s been processed and landed in a warehouse or mart </a:t>
            </a:r>
          </a:p>
        </p:txBody>
      </p:sp>
      <p:sp>
        <p:nvSpPr>
          <p:cNvPr id="17414" name="TextBox 24"/>
          <p:cNvSpPr txBox="1">
            <a:spLocks noChangeArrowheads="1"/>
          </p:cNvSpPr>
          <p:nvPr/>
        </p:nvSpPr>
        <p:spPr bwMode="auto">
          <a:xfrm>
            <a:off x="5824537" y="5400676"/>
            <a:ext cx="4179888" cy="942975"/>
          </a:xfrm>
          <a:prstGeom prst="rect">
            <a:avLst/>
          </a:prstGeom>
          <a:noFill/>
          <a:ln w="9525">
            <a:noFill/>
            <a:miter lim="800000"/>
            <a:headEnd/>
            <a:tailEnd/>
          </a:ln>
        </p:spPr>
        <p:txBody>
          <a:bodyPr/>
          <a:lstStyle/>
          <a:p>
            <a:pPr algn="ctr">
              <a:lnSpc>
                <a:spcPct val="90000"/>
              </a:lnSpc>
              <a:spcAft>
                <a:spcPts val="1425"/>
              </a:spcAft>
            </a:pPr>
            <a:r>
              <a:rPr lang="en-US" altLang="en-US" b="1" dirty="0">
                <a:solidFill>
                  <a:srgbClr val="FF0000"/>
                </a:solidFill>
                <a:latin typeface="Arial" pitchFamily="34" charset="0"/>
                <a:ea typeface="MS PGothic" pitchFamily="34" charset="-128"/>
                <a:cs typeface="Arial" pitchFamily="34" charset="0"/>
              </a:rPr>
              <a:t>Analyze data </a:t>
            </a:r>
            <a:r>
              <a:rPr lang="en-US" altLang="en-US" b="1" i="1" dirty="0">
                <a:solidFill>
                  <a:srgbClr val="FF0000"/>
                </a:solidFill>
                <a:latin typeface="Arial" pitchFamily="34" charset="0"/>
                <a:ea typeface="MS PGothic" pitchFamily="34" charset="-128"/>
                <a:cs typeface="Arial" pitchFamily="34" charset="0"/>
              </a:rPr>
              <a:t>in motion </a:t>
            </a:r>
            <a:r>
              <a:rPr lang="en-US" altLang="en-US" b="1" dirty="0">
                <a:solidFill>
                  <a:srgbClr val="FF0000"/>
                </a:solidFill>
                <a:latin typeface="Arial" pitchFamily="34" charset="0"/>
                <a:ea typeface="MS PGothic" pitchFamily="34" charset="-128"/>
                <a:cs typeface="Arial" pitchFamily="34" charset="0"/>
              </a:rPr>
              <a:t>as it’s generated, in real-time</a:t>
            </a:r>
          </a:p>
        </p:txBody>
      </p:sp>
      <p:sp>
        <p:nvSpPr>
          <p:cNvPr id="17415" name="TextBox 166"/>
          <p:cNvSpPr txBox="1">
            <a:spLocks noChangeArrowheads="1"/>
          </p:cNvSpPr>
          <p:nvPr/>
        </p:nvSpPr>
        <p:spPr bwMode="auto">
          <a:xfrm>
            <a:off x="8264526" y="2706688"/>
            <a:ext cx="725487" cy="265112"/>
          </a:xfrm>
          <a:prstGeom prst="rect">
            <a:avLst/>
          </a:prstGeom>
          <a:noFill/>
          <a:ln w="9525">
            <a:noFill/>
            <a:miter lim="800000"/>
            <a:headEnd/>
            <a:tailEnd/>
          </a:ln>
        </p:spPr>
        <p:txBody>
          <a:bodyPr lIns="0" tIns="0" rIns="0" bIns="0" anchor="b"/>
          <a:lstStyle/>
          <a:p>
            <a:pPr>
              <a:lnSpc>
                <a:spcPct val="85000"/>
              </a:lnSpc>
              <a:spcAft>
                <a:spcPts val="1425"/>
              </a:spcAft>
            </a:pPr>
            <a:r>
              <a:rPr lang="en-US" altLang="en-US" sz="2000">
                <a:latin typeface="Arial" pitchFamily="34" charset="0"/>
                <a:ea typeface="MS PGothic" pitchFamily="34" charset="-128"/>
                <a:cs typeface="Arial" pitchFamily="34" charset="0"/>
              </a:rPr>
              <a:t>Data</a:t>
            </a:r>
          </a:p>
        </p:txBody>
      </p:sp>
      <p:grpSp>
        <p:nvGrpSpPr>
          <p:cNvPr id="2" name="Group 8"/>
          <p:cNvGrpSpPr>
            <a:grpSpLocks/>
          </p:cNvGrpSpPr>
          <p:nvPr/>
        </p:nvGrpSpPr>
        <p:grpSpPr bwMode="auto">
          <a:xfrm>
            <a:off x="7493000" y="2520951"/>
            <a:ext cx="690562" cy="701675"/>
            <a:chOff x="6379848" y="1794356"/>
            <a:chExt cx="649802" cy="649802"/>
          </a:xfrm>
        </p:grpSpPr>
        <p:sp>
          <p:nvSpPr>
            <p:cNvPr id="157" name="Oval 156"/>
            <p:cNvSpPr>
              <a:spLocks noChangeArrowheads="1"/>
            </p:cNvSpPr>
            <p:nvPr/>
          </p:nvSpPr>
          <p:spPr bwMode="auto">
            <a:xfrm>
              <a:off x="6379848" y="1794356"/>
              <a:ext cx="649802" cy="649802"/>
            </a:xfrm>
            <a:prstGeom prst="ellipse">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grpSp>
          <p:nvGrpSpPr>
            <p:cNvPr id="3" name="Group 7"/>
            <p:cNvGrpSpPr>
              <a:grpSpLocks/>
            </p:cNvGrpSpPr>
            <p:nvPr/>
          </p:nvGrpSpPr>
          <p:grpSpPr bwMode="auto">
            <a:xfrm>
              <a:off x="6486542" y="1931827"/>
              <a:ext cx="436336" cy="374128"/>
              <a:chOff x="5948562" y="2037741"/>
              <a:chExt cx="436336" cy="374128"/>
            </a:xfrm>
          </p:grpSpPr>
          <p:sp>
            <p:nvSpPr>
              <p:cNvPr id="162" name="Rectangle 161"/>
              <p:cNvSpPr/>
              <p:nvPr/>
            </p:nvSpPr>
            <p:spPr>
              <a:xfrm>
                <a:off x="6009173" y="2038463"/>
                <a:ext cx="126972" cy="12496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3" name="Rectangle 162"/>
              <p:cNvSpPr/>
              <p:nvPr/>
            </p:nvSpPr>
            <p:spPr>
              <a:xfrm>
                <a:off x="6260131" y="2038463"/>
                <a:ext cx="125479" cy="12496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4" name="Rectangle 163"/>
              <p:cNvSpPr/>
              <p:nvPr/>
            </p:nvSpPr>
            <p:spPr>
              <a:xfrm>
                <a:off x="6136145" y="2163426"/>
                <a:ext cx="123986" cy="12349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5" name="Rectangle 164"/>
              <p:cNvSpPr/>
              <p:nvPr/>
            </p:nvSpPr>
            <p:spPr>
              <a:xfrm>
                <a:off x="6009173" y="2286918"/>
                <a:ext cx="126972" cy="12496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66" name="Rectangle 165"/>
              <p:cNvSpPr/>
              <p:nvPr/>
            </p:nvSpPr>
            <p:spPr>
              <a:xfrm>
                <a:off x="6260131" y="2286918"/>
                <a:ext cx="125479" cy="124962"/>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cxnSp>
            <p:nvCxnSpPr>
              <p:cNvPr id="4" name="Straight Connector 3"/>
              <p:cNvCxnSpPr/>
              <p:nvPr/>
            </p:nvCxnSpPr>
            <p:spPr>
              <a:xfrm>
                <a:off x="5980790" y="2038463"/>
                <a:ext cx="0" cy="127903"/>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980790" y="2285447"/>
                <a:ext cx="0" cy="12643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33243" y="2038463"/>
                <a:ext cx="0" cy="127903"/>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6233243" y="2285447"/>
                <a:ext cx="0" cy="12643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09257" y="2160486"/>
                <a:ext cx="0" cy="12643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47927" y="2038463"/>
                <a:ext cx="0" cy="127903"/>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947927" y="2285447"/>
                <a:ext cx="0" cy="12643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198885" y="2038463"/>
                <a:ext cx="0" cy="127903"/>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198885" y="2285447"/>
                <a:ext cx="0" cy="12643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6074900" y="2160486"/>
                <a:ext cx="0" cy="12643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7417" name="TextBox 171"/>
          <p:cNvSpPr txBox="1">
            <a:spLocks noChangeArrowheads="1"/>
          </p:cNvSpPr>
          <p:nvPr/>
        </p:nvSpPr>
        <p:spPr bwMode="auto">
          <a:xfrm>
            <a:off x="8183562" y="4487863"/>
            <a:ext cx="939800" cy="381000"/>
          </a:xfrm>
          <a:prstGeom prst="rect">
            <a:avLst/>
          </a:prstGeom>
          <a:noFill/>
          <a:ln w="9525">
            <a:noFill/>
            <a:miter lim="800000"/>
            <a:headEnd/>
            <a:tailEnd/>
          </a:ln>
        </p:spPr>
        <p:txBody>
          <a:bodyPr lIns="0" tIns="0" rIns="0" bIns="0" anchor="b"/>
          <a:lstStyle/>
          <a:p>
            <a:pPr>
              <a:lnSpc>
                <a:spcPct val="85000"/>
              </a:lnSpc>
              <a:spcAft>
                <a:spcPts val="1425"/>
              </a:spcAft>
            </a:pPr>
            <a:r>
              <a:rPr lang="en-US" altLang="en-US" sz="2000" b="1" dirty="0">
                <a:solidFill>
                  <a:srgbClr val="FF0000"/>
                </a:solidFill>
                <a:latin typeface="Arial" pitchFamily="34" charset="0"/>
                <a:ea typeface="MS PGothic" pitchFamily="34" charset="-128"/>
                <a:cs typeface="Arial" pitchFamily="34" charset="0"/>
              </a:rPr>
              <a:t>Insight</a:t>
            </a:r>
          </a:p>
        </p:txBody>
      </p:sp>
      <p:sp>
        <p:nvSpPr>
          <p:cNvPr id="77" name="Oval 76"/>
          <p:cNvSpPr/>
          <p:nvPr/>
        </p:nvSpPr>
        <p:spPr>
          <a:xfrm>
            <a:off x="7540625" y="4433889"/>
            <a:ext cx="595312" cy="642937"/>
          </a:xfrm>
          <a:prstGeom prst="ellipse">
            <a:avLst/>
          </a:prstGeom>
          <a:solidFill>
            <a:srgbClr val="FF6600"/>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419" name="TextBox 55"/>
          <p:cNvSpPr txBox="1">
            <a:spLocks noChangeArrowheads="1"/>
          </p:cNvSpPr>
          <p:nvPr/>
        </p:nvSpPr>
        <p:spPr bwMode="auto">
          <a:xfrm>
            <a:off x="8186737" y="3611563"/>
            <a:ext cx="1168400" cy="360362"/>
          </a:xfrm>
          <a:prstGeom prst="rect">
            <a:avLst/>
          </a:prstGeom>
          <a:noFill/>
          <a:ln w="9525">
            <a:noFill/>
            <a:miter lim="800000"/>
            <a:headEnd/>
            <a:tailEnd/>
          </a:ln>
        </p:spPr>
        <p:txBody>
          <a:bodyPr lIns="0" tIns="0" rIns="0" bIns="0" anchor="b"/>
          <a:lstStyle/>
          <a:p>
            <a:pPr>
              <a:lnSpc>
                <a:spcPct val="85000"/>
              </a:lnSpc>
              <a:spcAft>
                <a:spcPts val="1425"/>
              </a:spcAft>
            </a:pPr>
            <a:r>
              <a:rPr lang="en-US" altLang="en-US" sz="2000" b="1" dirty="0">
                <a:solidFill>
                  <a:srgbClr val="FF0000"/>
                </a:solidFill>
                <a:latin typeface="Arial" pitchFamily="34" charset="0"/>
                <a:ea typeface="MS PGothic" pitchFamily="34" charset="-128"/>
                <a:cs typeface="Arial" pitchFamily="34" charset="0"/>
              </a:rPr>
              <a:t>Analysis</a:t>
            </a:r>
          </a:p>
        </p:txBody>
      </p:sp>
      <p:sp>
        <p:nvSpPr>
          <p:cNvPr id="76" name="Oval 75"/>
          <p:cNvSpPr>
            <a:spLocks noChangeArrowheads="1"/>
          </p:cNvSpPr>
          <p:nvPr/>
        </p:nvSpPr>
        <p:spPr bwMode="auto">
          <a:xfrm>
            <a:off x="7540625" y="3508376"/>
            <a:ext cx="595312" cy="644525"/>
          </a:xfrm>
          <a:prstGeom prst="ellipse">
            <a:avLst/>
          </a:prstGeom>
          <a:solidFill>
            <a:srgbClr val="FF66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sz="1800">
              <a:solidFill>
                <a:schemeClr val="lt1"/>
              </a:solidFill>
              <a:latin typeface="+mn-lt"/>
            </a:endParaRPr>
          </a:p>
        </p:txBody>
      </p:sp>
      <p:sp>
        <p:nvSpPr>
          <p:cNvPr id="82" name="Right Arrow 81"/>
          <p:cNvSpPr>
            <a:spLocks noChangeArrowheads="1"/>
          </p:cNvSpPr>
          <p:nvPr/>
        </p:nvSpPr>
        <p:spPr bwMode="auto">
          <a:xfrm rot="5400000">
            <a:off x="7752556" y="3282156"/>
            <a:ext cx="171450" cy="160338"/>
          </a:xfrm>
          <a:prstGeom prst="rightArrow">
            <a:avLst>
              <a:gd name="adj1" fmla="val 50000"/>
              <a:gd name="adj2" fmla="val 62361"/>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sp>
        <p:nvSpPr>
          <p:cNvPr id="102" name="Right Arrow 101"/>
          <p:cNvSpPr>
            <a:spLocks noChangeArrowheads="1"/>
          </p:cNvSpPr>
          <p:nvPr/>
        </p:nvSpPr>
        <p:spPr bwMode="auto">
          <a:xfrm rot="5400000">
            <a:off x="7753350" y="4243388"/>
            <a:ext cx="169863" cy="160338"/>
          </a:xfrm>
          <a:prstGeom prst="rightArrow">
            <a:avLst>
              <a:gd name="adj1" fmla="val 50000"/>
              <a:gd name="adj2" fmla="val 62363"/>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grpSp>
        <p:nvGrpSpPr>
          <p:cNvPr id="5" name="Group 2"/>
          <p:cNvGrpSpPr>
            <a:grpSpLocks/>
          </p:cNvGrpSpPr>
          <p:nvPr/>
        </p:nvGrpSpPr>
        <p:grpSpPr bwMode="auto">
          <a:xfrm>
            <a:off x="2136775" y="3335338"/>
            <a:ext cx="3395662" cy="887412"/>
            <a:chOff x="817563" y="3146425"/>
            <a:chExt cx="3395662" cy="1130300"/>
          </a:xfrm>
        </p:grpSpPr>
        <p:grpSp>
          <p:nvGrpSpPr>
            <p:cNvPr id="7" name="Group 17"/>
            <p:cNvGrpSpPr>
              <a:grpSpLocks/>
            </p:cNvGrpSpPr>
            <p:nvPr/>
          </p:nvGrpSpPr>
          <p:grpSpPr bwMode="auto">
            <a:xfrm>
              <a:off x="1716088" y="3146425"/>
              <a:ext cx="796925" cy="1127125"/>
              <a:chOff x="1549049" y="1900270"/>
              <a:chExt cx="796856" cy="845670"/>
            </a:xfrm>
          </p:grpSpPr>
          <p:sp>
            <p:nvSpPr>
              <p:cNvPr id="6" name="Oval 5"/>
              <p:cNvSpPr>
                <a:spLocks noChangeArrowheads="1"/>
              </p:cNvSpPr>
              <p:nvPr/>
            </p:nvSpPr>
            <p:spPr bwMode="auto">
              <a:xfrm>
                <a:off x="1585558" y="1900270"/>
                <a:ext cx="649232" cy="649314"/>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200" b="1">
                  <a:solidFill>
                    <a:schemeClr val="lt1"/>
                  </a:solidFill>
                  <a:latin typeface="+mn-lt"/>
                </a:endParaRPr>
              </a:p>
            </p:txBody>
          </p:sp>
          <p:sp>
            <p:nvSpPr>
              <p:cNvPr id="132" name="TextBox 131"/>
              <p:cNvSpPr txBox="1"/>
              <p:nvPr/>
            </p:nvSpPr>
            <p:spPr>
              <a:xfrm>
                <a:off x="1549049" y="2578408"/>
                <a:ext cx="796856" cy="166880"/>
              </a:xfrm>
              <a:prstGeom prst="rect">
                <a:avLst/>
              </a:prstGeom>
              <a:noFill/>
            </p:spPr>
            <p:txBody>
              <a:bodyPr lIns="0" tIns="0" rIns="0" bIns="0" anchor="b"/>
              <a:lstStyle/>
              <a:p>
                <a:pPr algn="ctr">
                  <a:lnSpc>
                    <a:spcPct val="85000"/>
                  </a:lnSpc>
                  <a:defRPr/>
                </a:pPr>
                <a:r>
                  <a:rPr lang="en-US" sz="1200" b="1" dirty="0">
                    <a:solidFill>
                      <a:schemeClr val="tx1">
                        <a:lumMod val="65000"/>
                      </a:schemeClr>
                    </a:solidFill>
                    <a:latin typeface="Arial"/>
                    <a:ea typeface="ＭＳ Ｐゴシック" charset="0"/>
                    <a:cs typeface="Arial"/>
                  </a:rPr>
                  <a:t>Repository</a:t>
                </a:r>
              </a:p>
            </p:txBody>
          </p:sp>
        </p:grpSp>
        <p:grpSp>
          <p:nvGrpSpPr>
            <p:cNvPr id="8" name="Group 16"/>
            <p:cNvGrpSpPr>
              <a:grpSpLocks/>
            </p:cNvGrpSpPr>
            <p:nvPr/>
          </p:nvGrpSpPr>
          <p:grpSpPr bwMode="auto">
            <a:xfrm>
              <a:off x="3563938" y="3146425"/>
              <a:ext cx="649287" cy="1130300"/>
              <a:chOff x="2648437" y="1900270"/>
              <a:chExt cx="649802" cy="848296"/>
            </a:xfrm>
          </p:grpSpPr>
          <p:sp>
            <p:nvSpPr>
              <p:cNvPr id="120" name="Oval 119"/>
              <p:cNvSpPr>
                <a:spLocks noChangeArrowheads="1"/>
              </p:cNvSpPr>
              <p:nvPr/>
            </p:nvSpPr>
            <p:spPr bwMode="auto">
              <a:xfrm>
                <a:off x="2648437" y="1900270"/>
                <a:ext cx="649802" cy="649501"/>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200" b="1">
                  <a:solidFill>
                    <a:schemeClr val="lt1"/>
                  </a:solidFill>
                  <a:latin typeface="+mn-lt"/>
                </a:endParaRPr>
              </a:p>
            </p:txBody>
          </p:sp>
          <p:sp>
            <p:nvSpPr>
              <p:cNvPr id="145" name="TextBox 144"/>
              <p:cNvSpPr txBox="1"/>
              <p:nvPr/>
            </p:nvSpPr>
            <p:spPr>
              <a:xfrm>
                <a:off x="2648437" y="2549771"/>
                <a:ext cx="649802" cy="198795"/>
              </a:xfrm>
              <a:prstGeom prst="rect">
                <a:avLst/>
              </a:prstGeom>
              <a:noFill/>
            </p:spPr>
            <p:txBody>
              <a:bodyPr lIns="0" tIns="0" rIns="0" bIns="0" anchor="b"/>
              <a:lstStyle/>
              <a:p>
                <a:pPr algn="ctr">
                  <a:lnSpc>
                    <a:spcPct val="85000"/>
                  </a:lnSpc>
                  <a:defRPr/>
                </a:pPr>
                <a:r>
                  <a:rPr lang="en-US" sz="1200" b="1">
                    <a:solidFill>
                      <a:schemeClr val="tx1">
                        <a:lumMod val="65000"/>
                      </a:schemeClr>
                    </a:solidFill>
                    <a:latin typeface="Arial"/>
                    <a:ea typeface="ＭＳ Ｐゴシック" charset="0"/>
                    <a:cs typeface="Arial"/>
                  </a:rPr>
                  <a:t>Insight</a:t>
                </a:r>
              </a:p>
            </p:txBody>
          </p:sp>
        </p:grpSp>
        <p:grpSp>
          <p:nvGrpSpPr>
            <p:cNvPr id="9" name="Group 18"/>
            <p:cNvGrpSpPr>
              <a:grpSpLocks/>
            </p:cNvGrpSpPr>
            <p:nvPr/>
          </p:nvGrpSpPr>
          <p:grpSpPr bwMode="auto">
            <a:xfrm>
              <a:off x="2654300" y="3146425"/>
              <a:ext cx="649288" cy="1130300"/>
              <a:chOff x="1585116" y="2877426"/>
              <a:chExt cx="649802" cy="848296"/>
            </a:xfrm>
          </p:grpSpPr>
          <p:sp>
            <p:nvSpPr>
              <p:cNvPr id="123" name="Oval 122"/>
              <p:cNvSpPr>
                <a:spLocks noChangeArrowheads="1"/>
              </p:cNvSpPr>
              <p:nvPr/>
            </p:nvSpPr>
            <p:spPr bwMode="auto">
              <a:xfrm>
                <a:off x="1585116" y="2877426"/>
                <a:ext cx="649802" cy="649501"/>
              </a:xfrm>
              <a:prstGeom prst="ellipse">
                <a:avLst/>
              </a:prstGeom>
              <a:solidFill>
                <a:srgbClr val="00000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200" b="1">
                  <a:solidFill>
                    <a:schemeClr val="lt1"/>
                  </a:solidFill>
                  <a:latin typeface="+mn-lt"/>
                </a:endParaRPr>
              </a:p>
            </p:txBody>
          </p:sp>
          <p:sp>
            <p:nvSpPr>
              <p:cNvPr id="147" name="TextBox 146"/>
              <p:cNvSpPr txBox="1"/>
              <p:nvPr/>
            </p:nvSpPr>
            <p:spPr>
              <a:xfrm>
                <a:off x="1585116" y="3526927"/>
                <a:ext cx="649802" cy="198795"/>
              </a:xfrm>
              <a:prstGeom prst="rect">
                <a:avLst/>
              </a:prstGeom>
              <a:noFill/>
            </p:spPr>
            <p:txBody>
              <a:bodyPr lIns="0" tIns="0" rIns="0" bIns="0" anchor="b"/>
              <a:lstStyle/>
              <a:p>
                <a:pPr algn="ctr">
                  <a:lnSpc>
                    <a:spcPct val="85000"/>
                  </a:lnSpc>
                  <a:defRPr/>
                </a:pPr>
                <a:r>
                  <a:rPr lang="en-US" sz="1200" b="1">
                    <a:solidFill>
                      <a:schemeClr val="tx1">
                        <a:lumMod val="65000"/>
                      </a:schemeClr>
                    </a:solidFill>
                    <a:latin typeface="Arial"/>
                    <a:ea typeface="ＭＳ Ｐゴシック" charset="0"/>
                    <a:cs typeface="Arial"/>
                  </a:rPr>
                  <a:t>Analysis</a:t>
                </a:r>
              </a:p>
            </p:txBody>
          </p:sp>
        </p:grpSp>
        <p:grpSp>
          <p:nvGrpSpPr>
            <p:cNvPr id="10" name="Group 82"/>
            <p:cNvGrpSpPr>
              <a:grpSpLocks/>
            </p:cNvGrpSpPr>
            <p:nvPr/>
          </p:nvGrpSpPr>
          <p:grpSpPr bwMode="auto">
            <a:xfrm>
              <a:off x="817563" y="3146425"/>
              <a:ext cx="727075" cy="1130300"/>
              <a:chOff x="5812151" y="1900270"/>
              <a:chExt cx="726696" cy="848296"/>
            </a:xfrm>
          </p:grpSpPr>
          <p:sp>
            <p:nvSpPr>
              <p:cNvPr id="84" name="Oval 83"/>
              <p:cNvSpPr>
                <a:spLocks noChangeArrowheads="1"/>
              </p:cNvSpPr>
              <p:nvPr/>
            </p:nvSpPr>
            <p:spPr bwMode="auto">
              <a:xfrm>
                <a:off x="5848644" y="1900270"/>
                <a:ext cx="648950" cy="649501"/>
              </a:xfrm>
              <a:prstGeom prst="ellipse">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38100">
                    <a:solidFill>
                      <a:srgbClr val="000000"/>
                    </a:solidFill>
                    <a:round/>
                    <a:headEnd/>
                    <a:tailEnd/>
                  </a14:hiddenLine>
                </a:ext>
              </a:extLst>
            </p:spPr>
            <p:txBody>
              <a:bodyPr anchor="ctr"/>
              <a:lstStyle/>
              <a:p>
                <a:pPr algn="ctr">
                  <a:defRPr/>
                </a:pPr>
                <a:endParaRPr lang="en-US" sz="1200" b="1">
                  <a:solidFill>
                    <a:schemeClr val="lt1"/>
                  </a:solidFill>
                  <a:latin typeface="+mn-lt"/>
                </a:endParaRPr>
              </a:p>
            </p:txBody>
          </p:sp>
          <p:sp>
            <p:nvSpPr>
              <p:cNvPr id="17439" name="TextBox 84"/>
              <p:cNvSpPr txBox="1">
                <a:spLocks noChangeArrowheads="1"/>
              </p:cNvSpPr>
              <p:nvPr/>
            </p:nvSpPr>
            <p:spPr bwMode="auto">
              <a:xfrm>
                <a:off x="5812151" y="2550072"/>
                <a:ext cx="726696" cy="198494"/>
              </a:xfrm>
              <a:prstGeom prst="rect">
                <a:avLst/>
              </a:prstGeom>
              <a:noFill/>
              <a:ln w="9525">
                <a:noFill/>
                <a:miter lim="800000"/>
                <a:headEnd/>
                <a:tailEnd/>
              </a:ln>
            </p:spPr>
            <p:txBody>
              <a:bodyPr lIns="0" tIns="0" rIns="0" bIns="0" anchor="b"/>
              <a:lstStyle/>
              <a:p>
                <a:pPr algn="ctr">
                  <a:lnSpc>
                    <a:spcPct val="85000"/>
                  </a:lnSpc>
                  <a:spcAft>
                    <a:spcPts val="1425"/>
                  </a:spcAft>
                </a:pPr>
                <a:r>
                  <a:rPr lang="en-US" altLang="en-US" sz="1400" b="1">
                    <a:latin typeface="Arial" pitchFamily="34" charset="0"/>
                    <a:ea typeface="MS PGothic" pitchFamily="34" charset="-128"/>
                    <a:cs typeface="Arial" pitchFamily="34" charset="0"/>
                  </a:rPr>
                  <a:t>Data</a:t>
                </a:r>
              </a:p>
            </p:txBody>
          </p:sp>
          <p:grpSp>
            <p:nvGrpSpPr>
              <p:cNvPr id="11" name="Group 85"/>
              <p:cNvGrpSpPr>
                <a:grpSpLocks/>
              </p:cNvGrpSpPr>
              <p:nvPr/>
            </p:nvGrpSpPr>
            <p:grpSpPr bwMode="auto">
              <a:xfrm>
                <a:off x="5954912" y="2037741"/>
                <a:ext cx="436336" cy="374128"/>
                <a:chOff x="5948562" y="2037741"/>
                <a:chExt cx="436336" cy="374128"/>
              </a:xfrm>
            </p:grpSpPr>
            <p:sp>
              <p:nvSpPr>
                <p:cNvPr id="87" name="Rectangle 86"/>
                <p:cNvSpPr/>
                <p:nvPr/>
              </p:nvSpPr>
              <p:spPr>
                <a:xfrm>
                  <a:off x="6010482" y="2038364"/>
                  <a:ext cx="125348" cy="124437"/>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b="1"/>
                </a:p>
              </p:txBody>
            </p:sp>
            <p:sp>
              <p:nvSpPr>
                <p:cNvPr id="88" name="Rectangle 87"/>
                <p:cNvSpPr/>
                <p:nvPr/>
              </p:nvSpPr>
              <p:spPr>
                <a:xfrm>
                  <a:off x="6259589" y="2038364"/>
                  <a:ext cx="125347" cy="124437"/>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b="1"/>
                </a:p>
              </p:txBody>
            </p:sp>
            <p:sp>
              <p:nvSpPr>
                <p:cNvPr id="89" name="Rectangle 88"/>
                <p:cNvSpPr/>
                <p:nvPr/>
              </p:nvSpPr>
              <p:spPr>
                <a:xfrm>
                  <a:off x="6135829" y="2162801"/>
                  <a:ext cx="123760" cy="122920"/>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b="1"/>
                </a:p>
              </p:txBody>
            </p:sp>
            <p:sp>
              <p:nvSpPr>
                <p:cNvPr id="90" name="Rectangle 89"/>
                <p:cNvSpPr/>
                <p:nvPr/>
              </p:nvSpPr>
              <p:spPr>
                <a:xfrm>
                  <a:off x="6010482" y="2285721"/>
                  <a:ext cx="125348" cy="125954"/>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b="1"/>
                </a:p>
              </p:txBody>
            </p:sp>
            <p:sp>
              <p:nvSpPr>
                <p:cNvPr id="91" name="Rectangle 90"/>
                <p:cNvSpPr/>
                <p:nvPr/>
              </p:nvSpPr>
              <p:spPr>
                <a:xfrm>
                  <a:off x="6259589" y="2285721"/>
                  <a:ext cx="125347" cy="125954"/>
                </a:xfrm>
                <a:prstGeom prst="rect">
                  <a:avLst/>
                </a:prstGeom>
                <a:solidFill>
                  <a:schemeClr val="bg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b="1"/>
                </a:p>
              </p:txBody>
            </p:sp>
            <p:cxnSp>
              <p:nvCxnSpPr>
                <p:cNvPr id="92" name="Straight Connector 91"/>
                <p:cNvCxnSpPr/>
                <p:nvPr/>
              </p:nvCxnSpPr>
              <p:spPr>
                <a:xfrm>
                  <a:off x="5981922" y="2038364"/>
                  <a:ext cx="0" cy="12747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981922" y="2284203"/>
                  <a:ext cx="0" cy="12747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232616" y="2038364"/>
                  <a:ext cx="0" cy="12747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232616" y="2284203"/>
                  <a:ext cx="0" cy="12747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108855" y="2159766"/>
                  <a:ext cx="0" cy="12595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5948602" y="2038364"/>
                  <a:ext cx="0" cy="12747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948602" y="2284203"/>
                  <a:ext cx="0" cy="12747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199296" y="2038364"/>
                  <a:ext cx="0" cy="12747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199296" y="2284203"/>
                  <a:ext cx="0" cy="127472"/>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075536" y="2159766"/>
                  <a:ext cx="0" cy="125955"/>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6" name="Right Arrow 15"/>
            <p:cNvSpPr>
              <a:spLocks noChangeArrowheads="1"/>
            </p:cNvSpPr>
            <p:nvPr/>
          </p:nvSpPr>
          <p:spPr bwMode="auto">
            <a:xfrm>
              <a:off x="1546225" y="3459835"/>
              <a:ext cx="187325" cy="214333"/>
            </a:xfrm>
            <a:prstGeom prst="rightArrow">
              <a:avLst>
                <a:gd name="adj1" fmla="val 50000"/>
                <a:gd name="adj2" fmla="val 50000"/>
              </a:avLst>
            </a:prstGeom>
            <a:solidFill>
              <a:schemeClr val="tx2"/>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sp>
          <p:nvSpPr>
            <p:cNvPr id="108" name="Right Arrow 107"/>
            <p:cNvSpPr>
              <a:spLocks noChangeArrowheads="1"/>
            </p:cNvSpPr>
            <p:nvPr/>
          </p:nvSpPr>
          <p:spPr bwMode="auto">
            <a:xfrm>
              <a:off x="2441575" y="3459835"/>
              <a:ext cx="187325" cy="214333"/>
            </a:xfrm>
            <a:prstGeom prst="rightArrow">
              <a:avLst>
                <a:gd name="adj1" fmla="val 50000"/>
                <a:gd name="adj2" fmla="val 50000"/>
              </a:avLst>
            </a:prstGeom>
            <a:solidFill>
              <a:schemeClr val="tx2"/>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sp>
          <p:nvSpPr>
            <p:cNvPr id="109" name="Right Arrow 108"/>
            <p:cNvSpPr>
              <a:spLocks noChangeArrowheads="1"/>
            </p:cNvSpPr>
            <p:nvPr/>
          </p:nvSpPr>
          <p:spPr bwMode="auto">
            <a:xfrm>
              <a:off x="3348038" y="3459835"/>
              <a:ext cx="185737" cy="214333"/>
            </a:xfrm>
            <a:prstGeom prst="rightArrow">
              <a:avLst>
                <a:gd name="adj1" fmla="val 50000"/>
                <a:gd name="adj2" fmla="val 50000"/>
              </a:avLst>
            </a:prstGeom>
            <a:solidFill>
              <a:schemeClr val="tx2"/>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sz="1800">
                <a:solidFill>
                  <a:schemeClr val="lt1"/>
                </a:solidFill>
                <a:latin typeface="+mn-lt"/>
              </a:endParaRPr>
            </a:p>
          </p:txBody>
        </p:sp>
        <p:pic>
          <p:nvPicPr>
            <p:cNvPr id="17435" name="Picture 6" descr="06a.png"/>
            <p:cNvPicPr>
              <a:picLocks noChangeAspect="1"/>
            </p:cNvPicPr>
            <p:nvPr/>
          </p:nvPicPr>
          <p:blipFill>
            <a:blip r:embed="rId3"/>
            <a:srcRect/>
            <a:stretch>
              <a:fillRect/>
            </a:stretch>
          </p:blipFill>
          <p:spPr bwMode="auto">
            <a:xfrm>
              <a:off x="1882775" y="3311525"/>
              <a:ext cx="393700" cy="541338"/>
            </a:xfrm>
            <a:prstGeom prst="rect">
              <a:avLst/>
            </a:prstGeom>
            <a:solidFill>
              <a:srgbClr val="FFFFFF"/>
            </a:solidFill>
            <a:ln w="9525">
              <a:noFill/>
              <a:miter lim="800000"/>
              <a:headEnd/>
              <a:tailEnd/>
            </a:ln>
          </p:spPr>
        </p:pic>
        <p:pic>
          <p:nvPicPr>
            <p:cNvPr id="17436" name="Picture 10" descr="06b.png"/>
            <p:cNvPicPr>
              <a:picLocks noChangeAspect="1"/>
            </p:cNvPicPr>
            <p:nvPr/>
          </p:nvPicPr>
          <p:blipFill>
            <a:blip r:embed="rId4"/>
            <a:srcRect/>
            <a:stretch>
              <a:fillRect/>
            </a:stretch>
          </p:blipFill>
          <p:spPr bwMode="auto">
            <a:xfrm>
              <a:off x="2774950" y="3316288"/>
              <a:ext cx="444500" cy="508000"/>
            </a:xfrm>
            <a:prstGeom prst="rect">
              <a:avLst/>
            </a:prstGeom>
            <a:solidFill>
              <a:srgbClr val="FFFFFF"/>
            </a:solidFill>
            <a:ln w="9525">
              <a:noFill/>
              <a:miter lim="800000"/>
              <a:headEnd/>
              <a:tailEnd/>
            </a:ln>
          </p:spPr>
        </p:pic>
        <p:pic>
          <p:nvPicPr>
            <p:cNvPr id="17437" name="Picture 74" descr="05f.png"/>
            <p:cNvPicPr>
              <a:picLocks noChangeAspect="1"/>
            </p:cNvPicPr>
            <p:nvPr/>
          </p:nvPicPr>
          <p:blipFill>
            <a:blip r:embed="rId5"/>
            <a:srcRect/>
            <a:stretch>
              <a:fillRect/>
            </a:stretch>
          </p:blipFill>
          <p:spPr bwMode="auto">
            <a:xfrm>
              <a:off x="3751263" y="3292475"/>
              <a:ext cx="292100" cy="558800"/>
            </a:xfrm>
            <a:prstGeom prst="rect">
              <a:avLst/>
            </a:prstGeom>
            <a:solidFill>
              <a:srgbClr val="FFFFFF"/>
            </a:solidFill>
            <a:ln w="9525">
              <a:noFill/>
              <a:miter lim="800000"/>
              <a:headEnd/>
              <a:tailEnd/>
            </a:ln>
          </p:spPr>
        </p:pic>
      </p:grpSp>
      <p:pic>
        <p:nvPicPr>
          <p:cNvPr id="17424" name="Picture 102" descr="05f.png"/>
          <p:cNvPicPr>
            <a:picLocks noChangeAspect="1"/>
          </p:cNvPicPr>
          <p:nvPr/>
        </p:nvPicPr>
        <p:blipFill>
          <a:blip r:embed="rId5"/>
          <a:srcRect/>
          <a:stretch>
            <a:fillRect/>
          </a:stretch>
        </p:blipFill>
        <p:spPr bwMode="auto">
          <a:xfrm>
            <a:off x="7739063" y="4559300"/>
            <a:ext cx="219075" cy="419100"/>
          </a:xfrm>
          <a:prstGeom prst="rect">
            <a:avLst/>
          </a:prstGeom>
          <a:noFill/>
          <a:ln w="9525">
            <a:noFill/>
            <a:miter lim="800000"/>
            <a:headEnd/>
            <a:tailEnd/>
          </a:ln>
        </p:spPr>
      </p:pic>
      <p:pic>
        <p:nvPicPr>
          <p:cNvPr id="17425" name="Picture 104" descr="06b.png"/>
          <p:cNvPicPr>
            <a:picLocks noChangeAspect="1"/>
          </p:cNvPicPr>
          <p:nvPr/>
        </p:nvPicPr>
        <p:blipFill>
          <a:blip r:embed="rId4"/>
          <a:srcRect/>
          <a:stretch>
            <a:fillRect/>
          </a:stretch>
        </p:blipFill>
        <p:spPr bwMode="auto">
          <a:xfrm>
            <a:off x="7666037" y="3611563"/>
            <a:ext cx="355600" cy="404812"/>
          </a:xfrm>
          <a:prstGeom prst="rect">
            <a:avLst/>
          </a:prstGeom>
          <a:noFill/>
          <a:ln w="9525">
            <a:noFill/>
            <a:miter lim="800000"/>
            <a:headEnd/>
            <a:tailEnd/>
          </a:ln>
        </p:spPr>
      </p:pic>
      <p:sp>
        <p:nvSpPr>
          <p:cNvPr id="17426" name="TextBox 2"/>
          <p:cNvSpPr txBox="1">
            <a:spLocks noChangeArrowheads="1"/>
          </p:cNvSpPr>
          <p:nvPr/>
        </p:nvSpPr>
        <p:spPr bwMode="auto">
          <a:xfrm>
            <a:off x="2012951" y="1722438"/>
            <a:ext cx="3519487" cy="557212"/>
          </a:xfrm>
          <a:prstGeom prst="rect">
            <a:avLst/>
          </a:prstGeom>
          <a:noFill/>
          <a:ln w="9525">
            <a:noFill/>
            <a:miter lim="800000"/>
            <a:headEnd/>
            <a:tailEnd/>
          </a:ln>
        </p:spPr>
        <p:txBody>
          <a:bodyPr anchor="ctr"/>
          <a:lstStyle/>
          <a:p>
            <a:pPr algn="ctr">
              <a:lnSpc>
                <a:spcPct val="85000"/>
              </a:lnSpc>
              <a:spcAft>
                <a:spcPts val="1425"/>
              </a:spcAft>
            </a:pPr>
            <a:r>
              <a:rPr lang="en-US" altLang="en-US">
                <a:latin typeface="Lubalin Graph"/>
                <a:ea typeface="MS PGothic" pitchFamily="34" charset="-128"/>
                <a:cs typeface="Arial" pitchFamily="34" charset="0"/>
              </a:rPr>
              <a:t>Traditional Approach</a:t>
            </a:r>
          </a:p>
        </p:txBody>
      </p:sp>
      <p:sp>
        <p:nvSpPr>
          <p:cNvPr id="17427" name="TextBox 3"/>
          <p:cNvSpPr txBox="1">
            <a:spLocks noChangeArrowheads="1"/>
          </p:cNvSpPr>
          <p:nvPr/>
        </p:nvSpPr>
        <p:spPr bwMode="auto">
          <a:xfrm>
            <a:off x="6272212" y="1722438"/>
            <a:ext cx="3519488" cy="557212"/>
          </a:xfrm>
          <a:prstGeom prst="rect">
            <a:avLst/>
          </a:prstGeom>
          <a:noFill/>
          <a:ln w="9525">
            <a:noFill/>
            <a:miter lim="800000"/>
            <a:headEnd/>
            <a:tailEnd/>
          </a:ln>
        </p:spPr>
        <p:txBody>
          <a:bodyPr anchor="ctr"/>
          <a:lstStyle/>
          <a:p>
            <a:pPr algn="ctr">
              <a:lnSpc>
                <a:spcPct val="85000"/>
              </a:lnSpc>
              <a:spcAft>
                <a:spcPts val="1425"/>
              </a:spcAft>
            </a:pPr>
            <a:r>
              <a:rPr lang="en-US" altLang="en-US" b="1" dirty="0">
                <a:solidFill>
                  <a:srgbClr val="FF0000"/>
                </a:solidFill>
                <a:latin typeface="Arial" pitchFamily="34" charset="0"/>
                <a:ea typeface="MS PGothic" pitchFamily="34" charset="-128"/>
                <a:cs typeface="Arial" pitchFamily="34" charset="0"/>
              </a:rPr>
              <a:t>Big Data Approach</a:t>
            </a:r>
          </a:p>
        </p:txBody>
      </p:sp>
      <p:sp>
        <p:nvSpPr>
          <p:cNvPr id="12" name="TextBox 11"/>
          <p:cNvSpPr txBox="1"/>
          <p:nvPr/>
        </p:nvSpPr>
        <p:spPr>
          <a:xfrm>
            <a:off x="4949950" y="6237313"/>
            <a:ext cx="6108451" cy="1200329"/>
          </a:xfrm>
          <a:prstGeom prst="rect">
            <a:avLst/>
          </a:prstGeom>
          <a:noFill/>
        </p:spPr>
        <p:txBody>
          <a:bodyPr wrap="square" rtlCol="0">
            <a:spAutoFit/>
          </a:bodyPr>
          <a:lstStyle/>
          <a:p>
            <a:pPr algn="ctr"/>
            <a:r>
              <a:rPr lang="en-IN" dirty="0"/>
              <a:t>Big Data: Turning Data Into Insights, IBM</a:t>
            </a:r>
          </a:p>
          <a:p>
            <a:pPr algn="ctr"/>
            <a:r>
              <a:rPr lang="en-US" dirty="0"/>
              <a:t> </a:t>
            </a:r>
            <a:endParaRPr lang="en-IN" dirty="0"/>
          </a:p>
          <a:p>
            <a:endParaRPr lang="en-IN" dirty="0"/>
          </a:p>
        </p:txBody>
      </p:sp>
    </p:spTree>
    <p:extLst>
      <p:ext uri="{BB962C8B-B14F-4D97-AF65-F5344CB8AC3E}">
        <p14:creationId xmlns:p14="http://schemas.microsoft.com/office/powerpoint/2010/main" val="230952470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p:cNvSpPr>
            <a:spLocks noGrp="1"/>
          </p:cNvSpPr>
          <p:nvPr>
            <p:ph type="sldNum" sz="quarter" idx="11"/>
          </p:nvPr>
        </p:nvSpPr>
        <p:spPr>
          <a:xfrm>
            <a:off x="9450388" y="6553200"/>
            <a:ext cx="2490787"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0B7ACE8-8DDD-4B1B-8034-D66A93301392}" type="slidenum">
              <a:rPr lang="en-AU" altLang="en-US" sz="1400"/>
              <a:pPr/>
              <a:t>39</a:t>
            </a:fld>
            <a:endParaRPr lang="en-AU" altLang="en-US" sz="1400"/>
          </a:p>
        </p:txBody>
      </p:sp>
      <p:sp>
        <p:nvSpPr>
          <p:cNvPr id="5" name="Rectangle 2"/>
          <p:cNvSpPr txBox="1">
            <a:spLocks noChangeArrowheads="1"/>
          </p:cNvSpPr>
          <p:nvPr/>
        </p:nvSpPr>
        <p:spPr bwMode="auto">
          <a:xfrm>
            <a:off x="0" y="0"/>
            <a:ext cx="11953875" cy="1143000"/>
          </a:xfrm>
          <a:prstGeom prst="rect">
            <a:avLst/>
          </a:prstGeom>
          <a:solidFill>
            <a:schemeClr val="bg1"/>
          </a:solidFill>
          <a:ln w="9525">
            <a:noFill/>
            <a:miter lim="800000"/>
            <a:headEnd/>
            <a:tailEnd/>
          </a:ln>
          <a:effectLst/>
        </p:spPr>
        <p:txBody>
          <a:bodyPr anchor="ctr"/>
          <a:lstStyle>
            <a:lvl1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2pPr>
            <a:lvl3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3pPr>
            <a:lvl4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4pPr>
            <a:lvl5pPr algn="ctr" rtl="0" eaLnBrk="0" fontAlgn="base" hangingPunct="0">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5pPr>
            <a:lvl6pPr marL="4572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6pPr>
            <a:lvl7pPr marL="9144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7pPr>
            <a:lvl8pPr marL="13716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8pPr>
            <a:lvl9pPr marL="1828800" algn="ctr" rtl="0" fontAlgn="base">
              <a:spcBef>
                <a:spcPct val="0"/>
              </a:spcBef>
              <a:spcAft>
                <a:spcPct val="0"/>
              </a:spcAft>
              <a:defRPr sz="4400" b="1" i="1">
                <a:solidFill>
                  <a:srgbClr val="003399"/>
                </a:solidFill>
                <a:effectLst>
                  <a:outerShdw blurRad="38100" dist="38100" dir="2700000" algn="tl">
                    <a:srgbClr val="C0C0C0"/>
                  </a:outerShdw>
                </a:effectLst>
                <a:latin typeface="Times New Roman" pitchFamily="18" charset="0"/>
              </a:defRPr>
            </a:lvl9pPr>
          </a:lstStyle>
          <a:p>
            <a:pPr eaLnBrk="1" hangingPunct="1">
              <a:defRPr/>
            </a:pPr>
            <a:r>
              <a:rPr lang="en-US" altLang="en-US" kern="0" smtClean="0"/>
              <a:t>Types of Analytics</a:t>
            </a:r>
            <a:endParaRPr lang="en-US" altLang="en-US" kern="0" dirty="0" smtClean="0"/>
          </a:p>
        </p:txBody>
      </p:sp>
      <p:sp>
        <p:nvSpPr>
          <p:cNvPr id="34821" name="Rectangle 1"/>
          <p:cNvSpPr>
            <a:spLocks noChangeArrowheads="1"/>
          </p:cNvSpPr>
          <p:nvPr/>
        </p:nvSpPr>
        <p:spPr bwMode="auto">
          <a:xfrm>
            <a:off x="923925" y="6472238"/>
            <a:ext cx="10387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https://sctr7.com/2014/07/09/twelve-emerging-trends-in-data-analytics-part-1-of-4/</a:t>
            </a:r>
          </a:p>
        </p:txBody>
      </p:sp>
      <p:pic>
        <p:nvPicPr>
          <p:cNvPr id="3481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009650"/>
            <a:ext cx="10210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357937" y="1447800"/>
            <a:ext cx="4776788" cy="30480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IN" dirty="0"/>
          </a:p>
        </p:txBody>
      </p:sp>
      <p:sp>
        <p:nvSpPr>
          <p:cNvPr id="8" name="Rectangle 7"/>
          <p:cNvSpPr/>
          <p:nvPr/>
        </p:nvSpPr>
        <p:spPr>
          <a:xfrm>
            <a:off x="1938337" y="1447800"/>
            <a:ext cx="4419600" cy="14478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1650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Data Science?</a:t>
            </a:r>
            <a:endParaRPr lang="en-IN" dirty="0"/>
          </a:p>
        </p:txBody>
      </p:sp>
      <p:sp>
        <p:nvSpPr>
          <p:cNvPr id="3" name="Content Placeholder 2"/>
          <p:cNvSpPr>
            <a:spLocks noGrp="1"/>
          </p:cNvSpPr>
          <p:nvPr>
            <p:ph idx="1"/>
          </p:nvPr>
        </p:nvSpPr>
        <p:spPr>
          <a:xfrm>
            <a:off x="-1" y="1143000"/>
            <a:ext cx="11953875" cy="5715000"/>
          </a:xfrm>
        </p:spPr>
        <p:txBody>
          <a:bodyPr/>
          <a:lstStyle/>
          <a:p>
            <a:r>
              <a:rPr lang="en-US" b="1" dirty="0">
                <a:solidFill>
                  <a:srgbClr val="993300"/>
                </a:solidFill>
              </a:rPr>
              <a:t>Data Science </a:t>
            </a:r>
            <a:r>
              <a:rPr lang="en-US" dirty="0"/>
              <a:t>is the science which uses </a:t>
            </a:r>
            <a:r>
              <a:rPr lang="en-US" dirty="0">
                <a:solidFill>
                  <a:schemeClr val="tx2"/>
                </a:solidFill>
              </a:rPr>
              <a:t>computer science, statistics and machine learning, visualization and human-computer interactions</a:t>
            </a:r>
            <a:r>
              <a:rPr lang="en-US" dirty="0"/>
              <a:t> to </a:t>
            </a:r>
            <a:r>
              <a:rPr lang="en-US" b="1" dirty="0">
                <a:solidFill>
                  <a:srgbClr val="993300"/>
                </a:solidFill>
              </a:rPr>
              <a:t>collect, clean, integrate, analyze, visualize, interact with data to create data products</a:t>
            </a:r>
            <a:r>
              <a:rPr lang="en-US" b="1" dirty="0" smtClean="0">
                <a:solidFill>
                  <a:srgbClr val="993300"/>
                </a:solidFill>
              </a:rPr>
              <a:t>.</a:t>
            </a:r>
          </a:p>
          <a:p>
            <a:r>
              <a:rPr lang="en-US" b="1" dirty="0" smtClean="0">
                <a:solidFill>
                  <a:srgbClr val="993300"/>
                </a:solidFill>
              </a:rPr>
              <a:t>Data Science </a:t>
            </a:r>
            <a:r>
              <a:rPr lang="en-US" dirty="0" smtClean="0"/>
              <a:t>is a concept to unify statistics, data analysis, machine learning and their related methods in order to </a:t>
            </a:r>
            <a:r>
              <a:rPr lang="en-US" b="1" dirty="0" smtClean="0">
                <a:solidFill>
                  <a:srgbClr val="993300"/>
                </a:solidFill>
              </a:rPr>
              <a:t>understand and analyze actual phenomena with data</a:t>
            </a:r>
          </a:p>
          <a:p>
            <a:r>
              <a:rPr lang="en-US" b="1" dirty="0" smtClean="0">
                <a:solidFill>
                  <a:srgbClr val="993300"/>
                </a:solidFill>
              </a:rPr>
              <a:t>Data Science is about querying the past, present and the future</a:t>
            </a:r>
            <a:endParaRPr lang="en-US" b="1" dirty="0">
              <a:solidFill>
                <a:srgbClr val="993300"/>
              </a:solidFill>
            </a:endParaRPr>
          </a:p>
          <a:p>
            <a:endParaRPr lang="en-IN" dirty="0"/>
          </a:p>
        </p:txBody>
      </p:sp>
    </p:spTree>
    <p:extLst>
      <p:ext uri="{BB962C8B-B14F-4D97-AF65-F5344CB8AC3E}">
        <p14:creationId xmlns:p14="http://schemas.microsoft.com/office/powerpoint/2010/main" val="42656455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Applications</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375221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44337" cy="1143000"/>
          </a:xfrm>
        </p:spPr>
        <p:txBody>
          <a:bodyPr/>
          <a:lstStyle/>
          <a:p>
            <a:pPr>
              <a:defRPr/>
            </a:pPr>
            <a:r>
              <a:rPr lang="en-IN" b="1" dirty="0" smtClean="0"/>
              <a:t>Most Common Predictive Models</a:t>
            </a:r>
            <a:endParaRPr lang="en-IN" b="1" dirty="0"/>
          </a:p>
        </p:txBody>
      </p:sp>
      <p:sp>
        <p:nvSpPr>
          <p:cNvPr id="25603" name="Content Placeholder 2"/>
          <p:cNvSpPr>
            <a:spLocks noGrp="1"/>
          </p:cNvSpPr>
          <p:nvPr>
            <p:ph idx="1"/>
          </p:nvPr>
        </p:nvSpPr>
        <p:spPr>
          <a:xfrm>
            <a:off x="-42863" y="1143000"/>
            <a:ext cx="11996738" cy="4953000"/>
          </a:xfrm>
        </p:spPr>
        <p:txBody>
          <a:bodyPr/>
          <a:lstStyle/>
          <a:p>
            <a:r>
              <a:rPr lang="en-IN" altLang="en-US" b="1" dirty="0" smtClean="0">
                <a:solidFill>
                  <a:srgbClr val="C00000"/>
                </a:solidFill>
              </a:rPr>
              <a:t>Clustering </a:t>
            </a:r>
            <a:r>
              <a:rPr lang="en-IN" altLang="en-US" b="1" dirty="0" smtClean="0">
                <a:solidFill>
                  <a:srgbClr val="000000"/>
                </a:solidFill>
              </a:rPr>
              <a:t>– </a:t>
            </a:r>
            <a:r>
              <a:rPr lang="en-IN" altLang="en-US" dirty="0" smtClean="0">
                <a:solidFill>
                  <a:srgbClr val="000000"/>
                </a:solidFill>
              </a:rPr>
              <a:t>Finding Groups and predicting themes</a:t>
            </a:r>
          </a:p>
          <a:p>
            <a:r>
              <a:rPr lang="en-IN" altLang="en-US" b="1" dirty="0" smtClean="0">
                <a:solidFill>
                  <a:srgbClr val="C00000"/>
                </a:solidFill>
              </a:rPr>
              <a:t>Classification</a:t>
            </a:r>
            <a:r>
              <a:rPr lang="en-IN" altLang="en-US" dirty="0" smtClean="0"/>
              <a:t> – most common Decision Tree</a:t>
            </a:r>
          </a:p>
          <a:p>
            <a:r>
              <a:rPr lang="en-IN" altLang="en-US" b="1" dirty="0" smtClean="0">
                <a:solidFill>
                  <a:srgbClr val="C00000"/>
                </a:solidFill>
              </a:rPr>
              <a:t>Association </a:t>
            </a:r>
            <a:r>
              <a:rPr lang="en-IN" altLang="en-US" dirty="0" smtClean="0"/>
              <a:t>– Multi-Assurance Connected Buckets</a:t>
            </a:r>
          </a:p>
          <a:p>
            <a:r>
              <a:rPr lang="en-IN" altLang="en-US" b="1" dirty="0" smtClean="0">
                <a:solidFill>
                  <a:srgbClr val="C00000"/>
                </a:solidFill>
              </a:rPr>
              <a:t>Link Analysis </a:t>
            </a:r>
            <a:r>
              <a:rPr lang="en-IN" altLang="en-US" dirty="0" smtClean="0"/>
              <a:t>– Relationships</a:t>
            </a:r>
          </a:p>
          <a:p>
            <a:r>
              <a:rPr lang="en-IN" altLang="en-US" b="1" dirty="0" smtClean="0">
                <a:solidFill>
                  <a:srgbClr val="C00000"/>
                </a:solidFill>
              </a:rPr>
              <a:t>Text Mining </a:t>
            </a:r>
            <a:r>
              <a:rPr lang="en-IN" altLang="en-US" dirty="0" smtClean="0"/>
              <a:t>– Unstructured Data to Meaning</a:t>
            </a:r>
          </a:p>
          <a:p>
            <a:r>
              <a:rPr lang="en-IN" altLang="en-US" b="1" dirty="0" smtClean="0">
                <a:solidFill>
                  <a:srgbClr val="C00000"/>
                </a:solidFill>
              </a:rPr>
              <a:t>Time Series </a:t>
            </a:r>
            <a:r>
              <a:rPr lang="en-IN" altLang="en-US" dirty="0" smtClean="0"/>
              <a:t>– Predicting a continuous Value</a:t>
            </a:r>
          </a:p>
          <a:p>
            <a:r>
              <a:rPr lang="en-IN" altLang="en-US" b="1" dirty="0" smtClean="0">
                <a:solidFill>
                  <a:srgbClr val="C00000"/>
                </a:solidFill>
              </a:rPr>
              <a:t>Graph Structure </a:t>
            </a:r>
            <a:r>
              <a:rPr lang="en-IN" altLang="en-US" dirty="0" smtClean="0"/>
              <a:t>– Structure Predicts </a:t>
            </a:r>
            <a:r>
              <a:rPr lang="en-IN" altLang="en-US" dirty="0" err="1" smtClean="0"/>
              <a:t>Behavior</a:t>
            </a:r>
            <a:endParaRPr lang="en-IN" altLang="en-US" dirty="0" smtClean="0"/>
          </a:p>
          <a:p>
            <a:endParaRPr lang="en-IN" altLang="en-US" dirty="0" smtClean="0"/>
          </a:p>
          <a:p>
            <a:endParaRPr lang="en-IN" altLang="en-US" dirty="0" smtClean="0"/>
          </a:p>
          <a:p>
            <a:endParaRPr lang="en-IN" altLang="en-US" dirty="0" smtClean="0"/>
          </a:p>
          <a:p>
            <a:endParaRPr lang="en-IN" altLang="en-US" dirty="0" smtClean="0"/>
          </a:p>
          <a:p>
            <a:endParaRPr lang="en-IN" altLang="en-US" dirty="0" smtClean="0"/>
          </a:p>
          <a:p>
            <a:endParaRPr lang="en-IN" altLang="en-US" dirty="0" smtClean="0"/>
          </a:p>
          <a:p>
            <a:endParaRPr lang="en-IN" altLang="en-US" dirty="0" smtClean="0"/>
          </a:p>
        </p:txBody>
      </p:sp>
    </p:spTree>
    <p:extLst>
      <p:ext uri="{BB962C8B-B14F-4D97-AF65-F5344CB8AC3E}">
        <p14:creationId xmlns:p14="http://schemas.microsoft.com/office/powerpoint/2010/main" val="33213808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Common Big Data Use Cases</a:t>
            </a:r>
            <a:endParaRPr lang="en-US" b="1" dirty="0"/>
          </a:p>
        </p:txBody>
      </p:sp>
      <p:sp>
        <p:nvSpPr>
          <p:cNvPr id="3" name="Content Placeholder 2"/>
          <p:cNvSpPr>
            <a:spLocks noGrp="1"/>
          </p:cNvSpPr>
          <p:nvPr>
            <p:ph idx="1"/>
          </p:nvPr>
        </p:nvSpPr>
        <p:spPr>
          <a:xfrm>
            <a:off x="33337" y="1143000"/>
            <a:ext cx="11920538" cy="5791200"/>
          </a:xfrm>
        </p:spPr>
        <p:txBody>
          <a:bodyPr/>
          <a:lstStyle/>
          <a:p>
            <a:r>
              <a:rPr lang="en-IN" sz="3600" dirty="0" smtClean="0"/>
              <a:t>Recommend friends/dates/products</a:t>
            </a:r>
          </a:p>
          <a:p>
            <a:r>
              <a:rPr lang="en-IN" sz="3600" dirty="0" smtClean="0"/>
              <a:t>Classify content into predefined  groups</a:t>
            </a:r>
          </a:p>
          <a:p>
            <a:r>
              <a:rPr lang="en-IN" sz="3600" dirty="0" smtClean="0"/>
              <a:t>Find similar Content</a:t>
            </a:r>
          </a:p>
          <a:p>
            <a:r>
              <a:rPr lang="en-IN" sz="3600" dirty="0" smtClean="0"/>
              <a:t>Find associations/patterns in actions/ </a:t>
            </a:r>
            <a:r>
              <a:rPr lang="en-IN" sz="3600" dirty="0" err="1" smtClean="0"/>
              <a:t>behaviors</a:t>
            </a:r>
            <a:endParaRPr lang="en-IN" sz="3600" dirty="0" smtClean="0"/>
          </a:p>
          <a:p>
            <a:r>
              <a:rPr lang="en-IN" sz="3600" dirty="0" smtClean="0"/>
              <a:t>Identify key topics/summarize text – documents &amp; corpora</a:t>
            </a:r>
          </a:p>
          <a:p>
            <a:r>
              <a:rPr lang="en-IN" sz="3600" dirty="0" smtClean="0"/>
              <a:t> Detect anomalies / fraud</a:t>
            </a:r>
          </a:p>
          <a:p>
            <a:r>
              <a:rPr lang="en-IN" sz="3600" dirty="0" smtClean="0"/>
              <a:t>Ranking search results</a:t>
            </a:r>
          </a:p>
          <a:p>
            <a:r>
              <a:rPr lang="en-IN" sz="3600" dirty="0" smtClean="0"/>
              <a:t>Others?</a:t>
            </a:r>
            <a:endParaRPr lang="en-IN" sz="3600" dirty="0"/>
          </a:p>
        </p:txBody>
      </p:sp>
      <p:sp>
        <p:nvSpPr>
          <p:cNvPr id="26627" name="Slide Number Placeholder 3"/>
          <p:cNvSpPr>
            <a:spLocks noGrp="1"/>
          </p:cNvSpPr>
          <p:nvPr>
            <p:ph type="sldNum" sz="quarter" idx="11"/>
          </p:nvPr>
        </p:nvSpPr>
        <p:spPr>
          <a:noFill/>
        </p:spPr>
        <p:txBody>
          <a:bodyPr/>
          <a:lstStyle/>
          <a:p>
            <a:fld id="{31D764EF-5D82-4C8F-AA00-5571BA2102D8}" type="slidenum">
              <a:rPr lang="en-US" altLang="en-US" smtClean="0"/>
              <a:pPr/>
              <a:t>42</a:t>
            </a:fld>
            <a:endParaRPr lang="en-US" altLang="en-US" smtClean="0"/>
          </a:p>
        </p:txBody>
      </p:sp>
    </p:spTree>
    <p:extLst>
      <p:ext uri="{BB962C8B-B14F-4D97-AF65-F5344CB8AC3E}">
        <p14:creationId xmlns:p14="http://schemas.microsoft.com/office/powerpoint/2010/main" val="30652100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715292" y="0"/>
            <a:ext cx="3758108" cy="3545920"/>
          </a:xfrm>
          <a:prstGeom prst="rect">
            <a:avLst/>
          </a:prstGeom>
          <a:solidFill>
            <a:srgbClr val="D4E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7461707" y="11376"/>
            <a:ext cx="4442678" cy="3208070"/>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4225162" y="3545920"/>
            <a:ext cx="3685733" cy="2819400"/>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86311" y="4013590"/>
            <a:ext cx="4070197" cy="2819400"/>
          </a:xfrm>
          <a:prstGeom prst="rect">
            <a:avLst/>
          </a:prstGeom>
          <a:solidFill>
            <a:srgbClr val="D4E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946745" y="3170182"/>
            <a:ext cx="4075954" cy="3687818"/>
          </a:xfrm>
          <a:prstGeom prst="rect">
            <a:avLst/>
          </a:prstGeom>
          <a:solidFill>
            <a:srgbClr val="D4E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9310" y="1159346"/>
            <a:ext cx="3548429" cy="2819400"/>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549" y="3180024"/>
            <a:ext cx="1650150" cy="11081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662" y="3955760"/>
            <a:ext cx="1420416" cy="15946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820" y="3538704"/>
            <a:ext cx="1519075" cy="123785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7825" y="38413"/>
            <a:ext cx="1699864" cy="135124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8" y="26540"/>
            <a:ext cx="1352406" cy="135240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9129" y="1202046"/>
            <a:ext cx="1644540" cy="1004845"/>
          </a:xfrm>
          <a:prstGeom prst="rect">
            <a:avLst/>
          </a:prstGeom>
        </p:spPr>
      </p:pic>
      <p:sp>
        <p:nvSpPr>
          <p:cNvPr id="9" name="TextBox 8"/>
          <p:cNvSpPr txBox="1"/>
          <p:nvPr/>
        </p:nvSpPr>
        <p:spPr>
          <a:xfrm>
            <a:off x="16838" y="1158544"/>
            <a:ext cx="2728415" cy="892552"/>
          </a:xfrm>
          <a:prstGeom prst="rect">
            <a:avLst/>
          </a:prstGeom>
          <a:noFill/>
        </p:spPr>
        <p:txBody>
          <a:bodyPr wrap="square" rtlCol="0">
            <a:spAutoFit/>
          </a:bodyPr>
          <a:lstStyle/>
          <a:p>
            <a:r>
              <a:rPr lang="en-IN" sz="2800" b="1" dirty="0" smtClean="0"/>
              <a:t>E-commerce</a:t>
            </a:r>
          </a:p>
          <a:p>
            <a:endParaRPr lang="en-IN" b="1" dirty="0"/>
          </a:p>
        </p:txBody>
      </p:sp>
      <p:sp>
        <p:nvSpPr>
          <p:cNvPr id="11" name="TextBox 10"/>
          <p:cNvSpPr txBox="1"/>
          <p:nvPr/>
        </p:nvSpPr>
        <p:spPr>
          <a:xfrm>
            <a:off x="73315" y="2449791"/>
            <a:ext cx="3522217" cy="1569660"/>
          </a:xfrm>
          <a:prstGeom prst="rect">
            <a:avLst/>
          </a:prstGeom>
          <a:noFill/>
        </p:spPr>
        <p:txBody>
          <a:bodyPr wrap="square" rtlCol="0">
            <a:spAutoFit/>
          </a:bodyPr>
          <a:lstStyle/>
          <a:p>
            <a:pPr marL="176213" indent="-176213">
              <a:buFont typeface="Arial" panose="020B0604020202020204" pitchFamily="34" charset="0"/>
              <a:buChar char="•"/>
            </a:pPr>
            <a:r>
              <a:rPr lang="en-IN" b="1" dirty="0" smtClean="0"/>
              <a:t>Identifying Customers</a:t>
            </a:r>
          </a:p>
          <a:p>
            <a:pPr marL="176213" indent="-176213">
              <a:buFont typeface="Arial" panose="020B0604020202020204" pitchFamily="34" charset="0"/>
              <a:buChar char="•"/>
            </a:pPr>
            <a:r>
              <a:rPr lang="en-IN" b="1" dirty="0" smtClean="0"/>
              <a:t>Recommending Products</a:t>
            </a:r>
          </a:p>
          <a:p>
            <a:pPr marL="176213" indent="-176213">
              <a:buFont typeface="Arial" panose="020B0604020202020204" pitchFamily="34" charset="0"/>
              <a:buChar char="•"/>
            </a:pPr>
            <a:r>
              <a:rPr lang="en-IN" b="1" dirty="0" smtClean="0"/>
              <a:t>Analysing Reviews</a:t>
            </a:r>
            <a:endParaRPr lang="en-IN" b="1" dirty="0"/>
          </a:p>
        </p:txBody>
      </p:sp>
      <p:sp>
        <p:nvSpPr>
          <p:cNvPr id="14" name="TextBox 13"/>
          <p:cNvSpPr txBox="1"/>
          <p:nvPr/>
        </p:nvSpPr>
        <p:spPr>
          <a:xfrm>
            <a:off x="7910896" y="3167119"/>
            <a:ext cx="2552342" cy="892552"/>
          </a:xfrm>
          <a:prstGeom prst="rect">
            <a:avLst/>
          </a:prstGeom>
          <a:noFill/>
        </p:spPr>
        <p:txBody>
          <a:bodyPr wrap="square" rtlCol="0">
            <a:spAutoFit/>
          </a:bodyPr>
          <a:lstStyle/>
          <a:p>
            <a:r>
              <a:rPr lang="en-IN" sz="2800" b="1" dirty="0" smtClean="0"/>
              <a:t>Manufacturing</a:t>
            </a:r>
          </a:p>
          <a:p>
            <a:endParaRPr lang="en-IN" b="1" dirty="0"/>
          </a:p>
        </p:txBody>
      </p:sp>
      <p:sp>
        <p:nvSpPr>
          <p:cNvPr id="15" name="TextBox 14"/>
          <p:cNvSpPr txBox="1"/>
          <p:nvPr/>
        </p:nvSpPr>
        <p:spPr>
          <a:xfrm>
            <a:off x="7910895" y="4211550"/>
            <a:ext cx="4111804" cy="2677656"/>
          </a:xfrm>
          <a:prstGeom prst="rect">
            <a:avLst/>
          </a:prstGeom>
          <a:noFill/>
        </p:spPr>
        <p:txBody>
          <a:bodyPr wrap="square" rtlCol="0">
            <a:spAutoFit/>
          </a:bodyPr>
          <a:lstStyle/>
          <a:p>
            <a:pPr marL="342900" indent="-342900">
              <a:buFont typeface="Arial" panose="020B0604020202020204" pitchFamily="34" charset="0"/>
              <a:buChar char="•"/>
            </a:pPr>
            <a:r>
              <a:rPr lang="en-IN" b="1" dirty="0" smtClean="0"/>
              <a:t>Predicting Potential Problems</a:t>
            </a:r>
          </a:p>
          <a:p>
            <a:pPr marL="342900" indent="-342900">
              <a:buFont typeface="Arial" panose="020B0604020202020204" pitchFamily="34" charset="0"/>
              <a:buChar char="•"/>
            </a:pPr>
            <a:r>
              <a:rPr lang="en-IN" b="1" dirty="0" smtClean="0"/>
              <a:t>Monitoring Systems</a:t>
            </a:r>
          </a:p>
          <a:p>
            <a:pPr marL="342900" indent="-342900">
              <a:buFont typeface="Arial" panose="020B0604020202020204" pitchFamily="34" charset="0"/>
              <a:buChar char="•"/>
            </a:pPr>
            <a:r>
              <a:rPr lang="en-IN" b="1" dirty="0" smtClean="0"/>
              <a:t>Automating Manufacturing Units</a:t>
            </a:r>
          </a:p>
          <a:p>
            <a:pPr marL="342900" indent="-342900">
              <a:buFont typeface="Arial" panose="020B0604020202020204" pitchFamily="34" charset="0"/>
              <a:buChar char="•"/>
            </a:pPr>
            <a:r>
              <a:rPr lang="en-IN" b="1" dirty="0" smtClean="0"/>
              <a:t>Maintenance Scheduling</a:t>
            </a:r>
          </a:p>
          <a:p>
            <a:pPr marL="342900" indent="-342900">
              <a:buFont typeface="Arial" panose="020B0604020202020204" pitchFamily="34" charset="0"/>
              <a:buChar char="•"/>
            </a:pPr>
            <a:r>
              <a:rPr lang="en-IN" b="1" dirty="0" smtClean="0"/>
              <a:t>Anomaly Detection</a:t>
            </a:r>
            <a:endParaRPr lang="en-IN" b="1" dirty="0"/>
          </a:p>
        </p:txBody>
      </p:sp>
      <p:sp>
        <p:nvSpPr>
          <p:cNvPr id="22" name="TextBox 21"/>
          <p:cNvSpPr txBox="1"/>
          <p:nvPr/>
        </p:nvSpPr>
        <p:spPr>
          <a:xfrm>
            <a:off x="99009" y="4015691"/>
            <a:ext cx="2696629" cy="892552"/>
          </a:xfrm>
          <a:prstGeom prst="rect">
            <a:avLst/>
          </a:prstGeom>
          <a:solidFill>
            <a:srgbClr val="D4ECBA"/>
          </a:solidFill>
        </p:spPr>
        <p:txBody>
          <a:bodyPr wrap="square" rtlCol="0">
            <a:spAutoFit/>
          </a:bodyPr>
          <a:lstStyle/>
          <a:p>
            <a:r>
              <a:rPr lang="en-IN" sz="2800" b="1" dirty="0" smtClean="0"/>
              <a:t>Banking</a:t>
            </a:r>
          </a:p>
          <a:p>
            <a:endParaRPr lang="en-IN" b="1" dirty="0"/>
          </a:p>
        </p:txBody>
      </p:sp>
      <p:sp>
        <p:nvSpPr>
          <p:cNvPr id="23" name="TextBox 22"/>
          <p:cNvSpPr txBox="1"/>
          <p:nvPr/>
        </p:nvSpPr>
        <p:spPr>
          <a:xfrm>
            <a:off x="99009" y="5593880"/>
            <a:ext cx="4038600" cy="1200329"/>
          </a:xfrm>
          <a:prstGeom prst="rect">
            <a:avLst/>
          </a:prstGeom>
          <a:solidFill>
            <a:srgbClr val="D4ECBA"/>
          </a:solidFill>
        </p:spPr>
        <p:txBody>
          <a:bodyPr wrap="square" rtlCol="0">
            <a:spAutoFit/>
          </a:bodyPr>
          <a:lstStyle/>
          <a:p>
            <a:pPr marL="342900" indent="-342900">
              <a:buFont typeface="Arial" panose="020B0604020202020204" pitchFamily="34" charset="0"/>
              <a:buChar char="•"/>
            </a:pPr>
            <a:r>
              <a:rPr lang="en-IN" b="1" dirty="0" smtClean="0"/>
              <a:t>Fraud Detection</a:t>
            </a:r>
          </a:p>
          <a:p>
            <a:pPr marL="342900" indent="-342900">
              <a:buFont typeface="Arial" panose="020B0604020202020204" pitchFamily="34" charset="0"/>
              <a:buChar char="•"/>
            </a:pPr>
            <a:r>
              <a:rPr lang="en-IN" b="1" dirty="0" smtClean="0"/>
              <a:t>Credit Risk Modelling</a:t>
            </a:r>
          </a:p>
          <a:p>
            <a:pPr marL="342900" indent="-342900">
              <a:buFont typeface="Arial" panose="020B0604020202020204" pitchFamily="34" charset="0"/>
              <a:buChar char="•"/>
            </a:pPr>
            <a:r>
              <a:rPr lang="en-IN" b="1" dirty="0" smtClean="0"/>
              <a:t>Customer Lifetime Value</a:t>
            </a:r>
            <a:endParaRPr lang="en-IN" b="1" dirty="0"/>
          </a:p>
        </p:txBody>
      </p:sp>
      <p:sp>
        <p:nvSpPr>
          <p:cNvPr id="26" name="TextBox 25"/>
          <p:cNvSpPr txBox="1"/>
          <p:nvPr/>
        </p:nvSpPr>
        <p:spPr>
          <a:xfrm>
            <a:off x="4339764" y="3461915"/>
            <a:ext cx="2728415" cy="892552"/>
          </a:xfrm>
          <a:prstGeom prst="rect">
            <a:avLst/>
          </a:prstGeom>
          <a:noFill/>
        </p:spPr>
        <p:txBody>
          <a:bodyPr wrap="square" rtlCol="0">
            <a:spAutoFit/>
          </a:bodyPr>
          <a:lstStyle/>
          <a:p>
            <a:r>
              <a:rPr lang="en-IN" sz="2800" b="1" dirty="0" smtClean="0"/>
              <a:t>Healthcare</a:t>
            </a:r>
          </a:p>
          <a:p>
            <a:endParaRPr lang="en-IN" b="1" dirty="0"/>
          </a:p>
        </p:txBody>
      </p:sp>
      <p:sp>
        <p:nvSpPr>
          <p:cNvPr id="27" name="TextBox 26"/>
          <p:cNvSpPr txBox="1"/>
          <p:nvPr/>
        </p:nvSpPr>
        <p:spPr>
          <a:xfrm>
            <a:off x="4261012" y="4725239"/>
            <a:ext cx="3649883" cy="1569660"/>
          </a:xfrm>
          <a:prstGeom prst="rect">
            <a:avLst/>
          </a:prstGeom>
          <a:noFill/>
        </p:spPr>
        <p:txBody>
          <a:bodyPr wrap="square" rtlCol="0">
            <a:spAutoFit/>
          </a:bodyPr>
          <a:lstStyle/>
          <a:p>
            <a:pPr marL="342900" indent="-342900">
              <a:buFont typeface="Arial" panose="020B0604020202020204" pitchFamily="34" charset="0"/>
              <a:buChar char="•"/>
            </a:pPr>
            <a:r>
              <a:rPr lang="en-IN" b="1" dirty="0" smtClean="0"/>
              <a:t>Medical Image Analysis</a:t>
            </a:r>
          </a:p>
          <a:p>
            <a:pPr marL="342900" indent="-342900">
              <a:buFont typeface="Arial" panose="020B0604020202020204" pitchFamily="34" charset="0"/>
              <a:buChar char="•"/>
            </a:pPr>
            <a:r>
              <a:rPr lang="en-IN" b="1" dirty="0" smtClean="0"/>
              <a:t>Drug Discovery</a:t>
            </a:r>
          </a:p>
          <a:p>
            <a:pPr marL="342900" indent="-342900">
              <a:buFont typeface="Arial" panose="020B0604020202020204" pitchFamily="34" charset="0"/>
              <a:buChar char="•"/>
            </a:pPr>
            <a:r>
              <a:rPr lang="en-IN" b="1" dirty="0" smtClean="0"/>
              <a:t>Bioinformatics</a:t>
            </a:r>
          </a:p>
          <a:p>
            <a:pPr marL="342900" indent="-342900">
              <a:buFont typeface="Arial" panose="020B0604020202020204" pitchFamily="34" charset="0"/>
              <a:buChar char="•"/>
            </a:pPr>
            <a:r>
              <a:rPr lang="en-IN" b="1" dirty="0" smtClean="0"/>
              <a:t>Virtual Assistants</a:t>
            </a:r>
            <a:endParaRPr lang="en-IN" b="1" dirty="0"/>
          </a:p>
        </p:txBody>
      </p:sp>
      <p:sp>
        <p:nvSpPr>
          <p:cNvPr id="30" name="TextBox 29"/>
          <p:cNvSpPr txBox="1"/>
          <p:nvPr/>
        </p:nvSpPr>
        <p:spPr>
          <a:xfrm>
            <a:off x="7498501" y="6670"/>
            <a:ext cx="2719323" cy="892552"/>
          </a:xfrm>
          <a:prstGeom prst="rect">
            <a:avLst/>
          </a:prstGeom>
          <a:noFill/>
        </p:spPr>
        <p:txBody>
          <a:bodyPr wrap="square" rtlCol="0">
            <a:spAutoFit/>
          </a:bodyPr>
          <a:lstStyle/>
          <a:p>
            <a:r>
              <a:rPr lang="en-IN" sz="2800" b="1" dirty="0" smtClean="0"/>
              <a:t>Transportation</a:t>
            </a:r>
          </a:p>
          <a:p>
            <a:endParaRPr lang="en-IN" b="1" dirty="0"/>
          </a:p>
        </p:txBody>
      </p:sp>
      <p:sp>
        <p:nvSpPr>
          <p:cNvPr id="33" name="TextBox 32"/>
          <p:cNvSpPr txBox="1"/>
          <p:nvPr/>
        </p:nvSpPr>
        <p:spPr>
          <a:xfrm>
            <a:off x="7560953" y="1450834"/>
            <a:ext cx="4461746" cy="1569660"/>
          </a:xfrm>
          <a:prstGeom prst="rect">
            <a:avLst/>
          </a:prstGeom>
          <a:noFill/>
        </p:spPr>
        <p:txBody>
          <a:bodyPr wrap="square" rtlCol="0">
            <a:spAutoFit/>
          </a:bodyPr>
          <a:lstStyle/>
          <a:p>
            <a:pPr marL="342900" indent="-342900">
              <a:buFont typeface="Arial" panose="020B0604020202020204" pitchFamily="34" charset="0"/>
              <a:buChar char="•"/>
            </a:pPr>
            <a:r>
              <a:rPr lang="en-IN" b="1" dirty="0" smtClean="0"/>
              <a:t>Self-driving cars</a:t>
            </a:r>
          </a:p>
          <a:p>
            <a:pPr marL="342900" indent="-342900">
              <a:buFont typeface="Arial" panose="020B0604020202020204" pitchFamily="34" charset="0"/>
              <a:buChar char="•"/>
            </a:pPr>
            <a:r>
              <a:rPr lang="en-IN" b="1" dirty="0" smtClean="0"/>
              <a:t>Enhancing Driving behaviour</a:t>
            </a:r>
          </a:p>
          <a:p>
            <a:pPr marL="342900" indent="-342900">
              <a:buFont typeface="Arial" panose="020B0604020202020204" pitchFamily="34" charset="0"/>
              <a:buChar char="•"/>
            </a:pPr>
            <a:r>
              <a:rPr lang="en-IN" b="1" dirty="0" smtClean="0"/>
              <a:t>Car Monitoring Systems</a:t>
            </a:r>
          </a:p>
          <a:p>
            <a:pPr marL="342900" indent="-342900">
              <a:buFont typeface="Arial" panose="020B0604020202020204" pitchFamily="34" charset="0"/>
              <a:buChar char="•"/>
            </a:pPr>
            <a:r>
              <a:rPr lang="en-IN" b="1" dirty="0" smtClean="0"/>
              <a:t>Enhancing Safety</a:t>
            </a:r>
            <a:endParaRPr lang="en-IN" b="1" dirty="0"/>
          </a:p>
        </p:txBody>
      </p:sp>
      <p:sp>
        <p:nvSpPr>
          <p:cNvPr id="36" name="TextBox 35"/>
          <p:cNvSpPr txBox="1"/>
          <p:nvPr/>
        </p:nvSpPr>
        <p:spPr>
          <a:xfrm>
            <a:off x="3727989" y="-16873"/>
            <a:ext cx="2241193" cy="892552"/>
          </a:xfrm>
          <a:prstGeom prst="rect">
            <a:avLst/>
          </a:prstGeom>
          <a:solidFill>
            <a:srgbClr val="D4ECBA"/>
          </a:solidFill>
        </p:spPr>
        <p:txBody>
          <a:bodyPr wrap="square" rtlCol="0">
            <a:spAutoFit/>
          </a:bodyPr>
          <a:lstStyle/>
          <a:p>
            <a:r>
              <a:rPr lang="en-IN" sz="2800" b="1" dirty="0" smtClean="0"/>
              <a:t>Finance</a:t>
            </a:r>
          </a:p>
          <a:p>
            <a:endParaRPr lang="en-IN" b="1" dirty="0"/>
          </a:p>
        </p:txBody>
      </p:sp>
      <p:sp>
        <p:nvSpPr>
          <p:cNvPr id="37" name="TextBox 36"/>
          <p:cNvSpPr txBox="1"/>
          <p:nvPr/>
        </p:nvSpPr>
        <p:spPr>
          <a:xfrm>
            <a:off x="3727989" y="1580290"/>
            <a:ext cx="3720415" cy="1938992"/>
          </a:xfrm>
          <a:prstGeom prst="rect">
            <a:avLst/>
          </a:prstGeom>
          <a:solidFill>
            <a:srgbClr val="D4ECBA"/>
          </a:solidFill>
        </p:spPr>
        <p:txBody>
          <a:bodyPr wrap="square" rtlCol="0">
            <a:spAutoFit/>
          </a:bodyPr>
          <a:lstStyle/>
          <a:p>
            <a:pPr marL="342900" indent="-342900">
              <a:buFont typeface="Arial" panose="020B0604020202020204" pitchFamily="34" charset="0"/>
              <a:buChar char="•"/>
            </a:pPr>
            <a:r>
              <a:rPr lang="en-IN" b="1" dirty="0" smtClean="0"/>
              <a:t>Customer Segmentation</a:t>
            </a:r>
          </a:p>
          <a:p>
            <a:pPr marL="342900" indent="-342900">
              <a:buFont typeface="Arial" panose="020B0604020202020204" pitchFamily="34" charset="0"/>
              <a:buChar char="•"/>
            </a:pPr>
            <a:r>
              <a:rPr lang="en-IN" b="1" dirty="0" smtClean="0"/>
              <a:t>Strategic Decision Making</a:t>
            </a:r>
          </a:p>
          <a:p>
            <a:pPr marL="342900" indent="-342900">
              <a:buFont typeface="Arial" panose="020B0604020202020204" pitchFamily="34" charset="0"/>
              <a:buChar char="•"/>
            </a:pPr>
            <a:r>
              <a:rPr lang="en-IN" b="1" dirty="0" smtClean="0"/>
              <a:t>Algorithmic Trading</a:t>
            </a:r>
          </a:p>
          <a:p>
            <a:pPr marL="342900" indent="-342900">
              <a:buFont typeface="Arial" panose="020B0604020202020204" pitchFamily="34" charset="0"/>
              <a:buChar char="•"/>
            </a:pPr>
            <a:r>
              <a:rPr lang="en-IN" b="1" dirty="0" smtClean="0"/>
              <a:t>Risk Analysis</a:t>
            </a:r>
            <a:endParaRPr lang="en-IN" b="1" dirty="0"/>
          </a:p>
        </p:txBody>
      </p:sp>
      <p:sp>
        <p:nvSpPr>
          <p:cNvPr id="38" name="Title 37"/>
          <p:cNvSpPr>
            <a:spLocks noGrp="1"/>
          </p:cNvSpPr>
          <p:nvPr>
            <p:ph type="title"/>
          </p:nvPr>
        </p:nvSpPr>
        <p:spPr>
          <a:xfrm>
            <a:off x="0" y="0"/>
            <a:ext cx="3538537" cy="1143000"/>
          </a:xfrm>
        </p:spPr>
        <p:txBody>
          <a:bodyPr/>
          <a:lstStyle/>
          <a:p>
            <a:r>
              <a:rPr lang="en-IN" sz="3600" dirty="0" smtClean="0"/>
              <a:t>Data Science Applications</a:t>
            </a:r>
            <a:endParaRPr lang="en-IN" sz="3600" dirty="0"/>
          </a:p>
        </p:txBody>
      </p:sp>
    </p:spTree>
    <p:extLst>
      <p:ext uri="{BB962C8B-B14F-4D97-AF65-F5344CB8AC3E}">
        <p14:creationId xmlns:p14="http://schemas.microsoft.com/office/powerpoint/2010/main" val="195799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8" grpId="0" animBg="1"/>
      <p:bldP spid="24" grpId="0" animBg="1"/>
      <p:bldP spid="20" grpId="0" animBg="1"/>
      <p:bldP spid="12" grpId="0" animBg="1"/>
      <p:bldP spid="8" grpId="0" animBg="1"/>
      <p:bldP spid="9" grpId="0"/>
      <p:bldP spid="11" grpId="0"/>
      <p:bldP spid="14" grpId="0"/>
      <p:bldP spid="15" grpId="0"/>
      <p:bldP spid="22" grpId="0" animBg="1"/>
      <p:bldP spid="23" grpId="0" animBg="1"/>
      <p:bldP spid="26" grpId="0"/>
      <p:bldP spid="27" grpId="0"/>
      <p:bldP spid="30" grpId="0"/>
      <p:bldP spid="33" grpId="0"/>
      <p:bldP spid="36" grpId="0" animBg="1"/>
      <p:bldP spid="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i="0" dirty="0"/>
              <a:t>Business Applications of Predictive Analytics</a:t>
            </a:r>
            <a:endParaRPr lang="en-IN" dirty="0"/>
          </a:p>
        </p:txBody>
      </p:sp>
      <p:sp>
        <p:nvSpPr>
          <p:cNvPr id="5017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C028CDB-5995-4431-AD46-8D8B6B782620}" type="slidenum">
              <a:rPr lang="en-AU" altLang="en-US" sz="1400"/>
              <a:pPr/>
              <a:t>44</a:t>
            </a:fld>
            <a:endParaRPr lang="en-AU" altLang="en-US" sz="1400"/>
          </a:p>
        </p:txBody>
      </p:sp>
      <p:pic>
        <p:nvPicPr>
          <p:cNvPr id="243714" name="Picture 2"/>
          <p:cNvPicPr>
            <a:picLocks noChangeAspect="1" noChangeArrowheads="1"/>
          </p:cNvPicPr>
          <p:nvPr/>
        </p:nvPicPr>
        <p:blipFill>
          <a:blip r:embed="rId2"/>
          <a:srcRect/>
          <a:stretch>
            <a:fillRect/>
          </a:stretch>
        </p:blipFill>
        <p:spPr bwMode="auto">
          <a:xfrm>
            <a:off x="642938" y="1157288"/>
            <a:ext cx="9906000" cy="5700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122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DDA6CF3-E9F7-4293-B14E-EF10F65A3426}" type="slidenum">
              <a:rPr lang="en-AU" altLang="en-US" sz="1400"/>
              <a:pPr/>
              <a:t>45</a:t>
            </a:fld>
            <a:endParaRPr lang="en-AU" altLang="en-US" sz="1400"/>
          </a:p>
        </p:txBody>
      </p:sp>
      <p:pic>
        <p:nvPicPr>
          <p:cNvPr id="512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0"/>
            <a:ext cx="11928475" cy="700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8014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286000"/>
            <a:ext cx="11953875" cy="1143000"/>
          </a:xfrm>
        </p:spPr>
        <p:txBody>
          <a:bodyPr/>
          <a:lstStyle/>
          <a:p>
            <a:pPr>
              <a:defRPr/>
            </a:pPr>
            <a:r>
              <a:rPr lang="en-IN" dirty="0" smtClean="0"/>
              <a:t>Use Cases from Industry</a:t>
            </a:r>
            <a:endParaRPr lang="en-IN" dirty="0"/>
          </a:p>
        </p:txBody>
      </p:sp>
      <p:sp>
        <p:nvSpPr>
          <p:cNvPr id="52227" name="Subtitle 4"/>
          <p:cNvSpPr>
            <a:spLocks noGrp="1"/>
          </p:cNvSpPr>
          <p:nvPr>
            <p:ph type="subTitle" idx="1"/>
          </p:nvPr>
        </p:nvSpPr>
        <p:spPr>
          <a:xfrm>
            <a:off x="1793875" y="3886200"/>
            <a:ext cx="8367713" cy="1752600"/>
          </a:xfrm>
        </p:spPr>
        <p:txBody>
          <a:bodyPr/>
          <a:lstStyle/>
          <a:p>
            <a:endParaRPr lang="en-IN" altLang="en-US" smtClean="0"/>
          </a:p>
        </p:txBody>
      </p:sp>
      <p:sp>
        <p:nvSpPr>
          <p:cNvPr id="5222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F2D4FF2-2E7B-4283-9D22-856471C5B316}" type="slidenum">
              <a:rPr lang="en-AU" altLang="en-US" sz="1400"/>
              <a:pPr/>
              <a:t>46</a:t>
            </a:fld>
            <a:endParaRPr lang="en-AU" altLang="en-US" sz="1400"/>
          </a:p>
        </p:txBody>
      </p:sp>
    </p:spTree>
    <p:extLst>
      <p:ext uri="{BB962C8B-B14F-4D97-AF65-F5344CB8AC3E}">
        <p14:creationId xmlns:p14="http://schemas.microsoft.com/office/powerpoint/2010/main" val="956527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1371600"/>
          </a:xfrm>
        </p:spPr>
        <p:txBody>
          <a:bodyPr/>
          <a:lstStyle/>
          <a:p>
            <a:pPr>
              <a:defRPr/>
            </a:pPr>
            <a:r>
              <a:rPr lang="en-US" sz="4000" dirty="0" smtClean="0"/>
              <a:t>Use cases – </a:t>
            </a:r>
            <a:r>
              <a:rPr lang="en-US" sz="4000" dirty="0" smtClean="0">
                <a:solidFill>
                  <a:srgbClr val="C00000"/>
                </a:solidFill>
              </a:rPr>
              <a:t>Type of Business Goals, </a:t>
            </a:r>
            <a:r>
              <a:rPr lang="en-US" sz="4000" dirty="0" smtClean="0"/>
              <a:t>Problem Types, </a:t>
            </a:r>
            <a:r>
              <a:rPr lang="en-US" sz="4000" dirty="0" smtClean="0">
                <a:solidFill>
                  <a:srgbClr val="C00000"/>
                </a:solidFill>
              </a:rPr>
              <a:t>Types of Industry, </a:t>
            </a:r>
            <a:r>
              <a:rPr lang="en-US" sz="4000" dirty="0" smtClean="0"/>
              <a:t>Type of Data &amp; </a:t>
            </a:r>
            <a:r>
              <a:rPr lang="en-US" sz="4000" dirty="0" smtClean="0">
                <a:solidFill>
                  <a:srgbClr val="C00000"/>
                </a:solidFill>
              </a:rPr>
              <a:t>Type of Analytics  </a:t>
            </a:r>
            <a:endParaRPr lang="en-US" sz="4000" dirty="0">
              <a:solidFill>
                <a:srgbClr val="C00000"/>
              </a:solidFill>
            </a:endParaRPr>
          </a:p>
        </p:txBody>
      </p:sp>
      <p:sp>
        <p:nvSpPr>
          <p:cNvPr id="4" name="Rounded Rectangle 3"/>
          <p:cNvSpPr/>
          <p:nvPr/>
        </p:nvSpPr>
        <p:spPr>
          <a:xfrm>
            <a:off x="490537" y="1524000"/>
            <a:ext cx="4419600" cy="914400"/>
          </a:xfrm>
          <a:prstGeom prst="roundRect">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chemeClr val="bg1">
                    <a:lumMod val="95000"/>
                  </a:schemeClr>
                </a:solidFill>
              </a:rPr>
              <a:t>Optimize Funnel Conversion</a:t>
            </a:r>
          </a:p>
        </p:txBody>
      </p:sp>
      <p:sp>
        <p:nvSpPr>
          <p:cNvPr id="5" name="Rounded Rectangle 4"/>
          <p:cNvSpPr/>
          <p:nvPr/>
        </p:nvSpPr>
        <p:spPr>
          <a:xfrm>
            <a:off x="500062" y="2971800"/>
            <a:ext cx="4410075" cy="914400"/>
          </a:xfrm>
          <a:prstGeom prst="roundRect">
            <a:avLst/>
          </a:prstGeom>
          <a:solidFill>
            <a:srgbClr val="6E4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Behavioral Analytics</a:t>
            </a:r>
          </a:p>
        </p:txBody>
      </p:sp>
      <p:sp>
        <p:nvSpPr>
          <p:cNvPr id="6" name="Rounded Rectangle 5"/>
          <p:cNvSpPr/>
          <p:nvPr/>
        </p:nvSpPr>
        <p:spPr>
          <a:xfrm>
            <a:off x="525462" y="4419600"/>
            <a:ext cx="4384675" cy="914400"/>
          </a:xfrm>
          <a:prstGeom prst="roundRect">
            <a:avLst/>
          </a:prstGeom>
          <a:solidFill>
            <a:srgbClr val="A47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Customer Segmentation</a:t>
            </a:r>
          </a:p>
        </p:txBody>
      </p:sp>
      <p:sp>
        <p:nvSpPr>
          <p:cNvPr id="7" name="Rounded Rectangle 6"/>
          <p:cNvSpPr/>
          <p:nvPr/>
        </p:nvSpPr>
        <p:spPr>
          <a:xfrm>
            <a:off x="525462" y="5791200"/>
            <a:ext cx="4384675" cy="914400"/>
          </a:xfrm>
          <a:prstGeom prst="roundRect">
            <a:avLst/>
          </a:prstGeom>
          <a:solidFill>
            <a:srgbClr val="FF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Predictive Support</a:t>
            </a:r>
          </a:p>
        </p:txBody>
      </p:sp>
      <p:sp>
        <p:nvSpPr>
          <p:cNvPr id="8" name="Rounded Rectangle 7"/>
          <p:cNvSpPr/>
          <p:nvPr/>
        </p:nvSpPr>
        <p:spPr>
          <a:xfrm>
            <a:off x="6281737" y="1522413"/>
            <a:ext cx="4641850" cy="914400"/>
          </a:xfrm>
          <a:prstGeom prst="roundRect">
            <a:avLst/>
          </a:prstGeom>
          <a:solidFill>
            <a:srgbClr val="0000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Market Basket Analysis and Pricing Optimization</a:t>
            </a:r>
          </a:p>
        </p:txBody>
      </p:sp>
      <p:sp>
        <p:nvSpPr>
          <p:cNvPr id="9" name="Rounded Rectangle 8"/>
          <p:cNvSpPr/>
          <p:nvPr/>
        </p:nvSpPr>
        <p:spPr>
          <a:xfrm>
            <a:off x="6281737" y="2971800"/>
            <a:ext cx="4641850" cy="914400"/>
          </a:xfrm>
          <a:prstGeom prst="roundRect">
            <a:avLst/>
          </a:prstGeom>
          <a:solidFill>
            <a:srgbClr val="CC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Predict Security Threats</a:t>
            </a:r>
          </a:p>
        </p:txBody>
      </p:sp>
      <p:sp>
        <p:nvSpPr>
          <p:cNvPr id="10" name="Rounded Rectangle 9"/>
          <p:cNvSpPr/>
          <p:nvPr/>
        </p:nvSpPr>
        <p:spPr>
          <a:xfrm>
            <a:off x="6281737" y="4419600"/>
            <a:ext cx="4643437" cy="914400"/>
          </a:xfrm>
          <a:prstGeom prst="roundRect">
            <a:avLst/>
          </a:prstGeom>
          <a:solidFill>
            <a:srgbClr val="2252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Fraud Detection</a:t>
            </a:r>
          </a:p>
        </p:txBody>
      </p:sp>
      <p:sp>
        <p:nvSpPr>
          <p:cNvPr id="11" name="Rounded Rectangle 10"/>
          <p:cNvSpPr/>
          <p:nvPr/>
        </p:nvSpPr>
        <p:spPr>
          <a:xfrm>
            <a:off x="6281737" y="5791200"/>
            <a:ext cx="4641850" cy="914400"/>
          </a:xfrm>
          <a:prstGeom prst="roundRect">
            <a:avLst/>
          </a:prstGeom>
          <a:solidFill>
            <a:srgbClr val="5F912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Industry Specific</a:t>
            </a:r>
          </a:p>
        </p:txBody>
      </p:sp>
    </p:spTree>
    <p:extLst>
      <p:ext uri="{BB962C8B-B14F-4D97-AF65-F5344CB8AC3E}">
        <p14:creationId xmlns:p14="http://schemas.microsoft.com/office/powerpoint/2010/main" val="1175870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356312"/>
            <a:ext cx="11901488" cy="2287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 name="Rectangle 5"/>
          <p:cNvSpPr/>
          <p:nvPr/>
        </p:nvSpPr>
        <p:spPr>
          <a:xfrm>
            <a:off x="22946" y="783364"/>
            <a:ext cx="11868150" cy="1130300"/>
          </a:xfrm>
          <a:prstGeom prst="rect">
            <a:avLst/>
          </a:prstGeom>
          <a:solidFill>
            <a:srgbClr val="FFCC99"/>
          </a:solidFill>
        </p:spPr>
        <p:txBody>
          <a:bodyPr wrap="square">
            <a:spAutoFit/>
          </a:bodyPr>
          <a:lstStyle/>
          <a:p>
            <a:pPr eaLnBrk="1" hangingPunct="1">
              <a:lnSpc>
                <a:spcPts val="2550"/>
              </a:lnSpc>
              <a:spcBef>
                <a:spcPts val="338"/>
              </a:spcBef>
              <a:defRPr/>
            </a:pPr>
            <a:r>
              <a:rPr lang="en-US" altLang="en-US" b="1" dirty="0">
                <a:cs typeface="Times New Roman" panose="02020603050405020304" pitchFamily="18" charset="0"/>
              </a:rPr>
              <a:t>To learn </a:t>
            </a:r>
            <a:r>
              <a:rPr lang="en-US" altLang="en-US" b="1" dirty="0">
                <a:solidFill>
                  <a:srgbClr val="C00000"/>
                </a:solidFill>
                <a:cs typeface="Times New Roman" panose="02020603050405020304" pitchFamily="18" charset="0"/>
              </a:rPr>
              <a:t>insights on how the sales conversion  process </a:t>
            </a:r>
            <a:r>
              <a:rPr lang="en-US" altLang="en-US" b="1" dirty="0">
                <a:cs typeface="Times New Roman" panose="02020603050405020304" pitchFamily="18" charset="0"/>
              </a:rPr>
              <a:t>can be improved</a:t>
            </a:r>
          </a:p>
          <a:p>
            <a:pPr marL="342900" indent="-342900" eaLnBrk="1" hangingPunct="1">
              <a:lnSpc>
                <a:spcPts val="2550"/>
              </a:lnSpc>
              <a:spcBef>
                <a:spcPts val="338"/>
              </a:spcBef>
              <a:buFont typeface="Arial" panose="020B0604020202020204" pitchFamily="34" charset="0"/>
              <a:buChar char="•"/>
              <a:defRPr/>
            </a:pPr>
            <a:r>
              <a:rPr lang="en-US" altLang="en-US" b="1" dirty="0">
                <a:cs typeface="Times New Roman" panose="02020603050405020304" pitchFamily="18" charset="0"/>
              </a:rPr>
              <a:t>To track leads through the entire sales conversion process,  from a click on an </a:t>
            </a:r>
            <a:r>
              <a:rPr lang="en-US" altLang="en-US" b="1" dirty="0" err="1">
                <a:cs typeface="Times New Roman" panose="02020603050405020304" pitchFamily="18" charset="0"/>
              </a:rPr>
              <a:t>adword</a:t>
            </a:r>
            <a:r>
              <a:rPr lang="en-US" altLang="en-US" b="1" dirty="0">
                <a:cs typeface="Times New Roman" panose="02020603050405020304" pitchFamily="18" charset="0"/>
              </a:rPr>
              <a:t> </a:t>
            </a:r>
            <a:r>
              <a:rPr lang="en-US" altLang="en-US" b="1" dirty="0" smtClean="0">
                <a:cs typeface="Times New Roman" panose="02020603050405020304" pitchFamily="18" charset="0"/>
              </a:rPr>
              <a:t>to </a:t>
            </a:r>
            <a:r>
              <a:rPr lang="en-US" altLang="en-US" b="1" dirty="0">
                <a:cs typeface="Times New Roman" panose="02020603050405020304" pitchFamily="18" charset="0"/>
              </a:rPr>
              <a:t>the final transaction.</a:t>
            </a:r>
          </a:p>
        </p:txBody>
      </p:sp>
      <p:sp>
        <p:nvSpPr>
          <p:cNvPr id="54279" name="TextBox 14"/>
          <p:cNvSpPr txBox="1">
            <a:spLocks noChangeArrowheads="1"/>
          </p:cNvSpPr>
          <p:nvPr/>
        </p:nvSpPr>
        <p:spPr bwMode="auto">
          <a:xfrm>
            <a:off x="68263" y="5962862"/>
            <a:ext cx="26447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300"/>
              </a:lnSpc>
              <a:spcBef>
                <a:spcPts val="113"/>
              </a:spcBef>
            </a:pPr>
            <a:r>
              <a:rPr lang="en-IN" altLang="en-US" sz="2200"/>
              <a:t>Industry – </a:t>
            </a:r>
            <a:r>
              <a:rPr lang="en-US" altLang="en-US" sz="2200" b="1">
                <a:cs typeface="Times New Roman" panose="02020603050405020304" pitchFamily="18" charset="0"/>
              </a:rPr>
              <a:t>Clothing</a:t>
            </a:r>
          </a:p>
        </p:txBody>
      </p:sp>
      <p:sp>
        <p:nvSpPr>
          <p:cNvPr id="16" name="Rectangle 15"/>
          <p:cNvSpPr/>
          <p:nvPr/>
        </p:nvSpPr>
        <p:spPr>
          <a:xfrm>
            <a:off x="2560638" y="4445212"/>
            <a:ext cx="9405937" cy="1804988"/>
          </a:xfrm>
          <a:prstGeom prst="rect">
            <a:avLst/>
          </a:prstGeom>
          <a:solidFill>
            <a:schemeClr val="accent5">
              <a:lumMod val="60000"/>
              <a:lumOff val="40000"/>
            </a:schemeClr>
          </a:solidFill>
        </p:spPr>
        <p:txBody>
          <a:bodyPr>
            <a:spAutoFit/>
          </a:bodyPr>
          <a:lstStyle/>
          <a:p>
            <a:pPr eaLnBrk="1" hangingPunct="1">
              <a:lnSpc>
                <a:spcPts val="2825"/>
              </a:lnSpc>
              <a:spcBef>
                <a:spcPts val="350"/>
              </a:spcBef>
              <a:defRPr/>
            </a:pPr>
            <a:r>
              <a:rPr lang="en-US" altLang="en-US" b="1" dirty="0">
                <a:solidFill>
                  <a:srgbClr val="FF0000"/>
                </a:solidFill>
                <a:cs typeface="Times New Roman" panose="02020603050405020304" pitchFamily="18" charset="0"/>
              </a:rPr>
              <a:t>Increase in Revenue</a:t>
            </a:r>
            <a:endParaRPr lang="en-US" altLang="en-US" b="1" dirty="0">
              <a:cs typeface="Times New Roman" pitchFamily="18" charset="0"/>
            </a:endParaRPr>
          </a:p>
          <a:p>
            <a:pPr marL="350838" indent="-342900" eaLnBrk="1" hangingPunct="1">
              <a:buFont typeface="Arial" panose="020B0604020202020204" pitchFamily="34" charset="0"/>
              <a:buChar char="•"/>
              <a:defRPr/>
            </a:pPr>
            <a:r>
              <a:rPr lang="en-US" altLang="en-US" sz="2200" dirty="0">
                <a:solidFill>
                  <a:srgbClr val="242424"/>
                </a:solidFill>
                <a:cs typeface="Times New Roman" panose="02020603050405020304" pitchFamily="18" charset="0"/>
              </a:rPr>
              <a:t>Use a </a:t>
            </a:r>
            <a:r>
              <a:rPr lang="en-US" altLang="en-US" sz="2200" b="1" dirty="0">
                <a:solidFill>
                  <a:srgbClr val="002060"/>
                </a:solidFill>
                <a:cs typeface="Times New Roman" panose="02020603050405020304" pitchFamily="18" charset="0"/>
              </a:rPr>
              <a:t>well-defined grid layout for online shopping experience: Uniform product page. </a:t>
            </a:r>
          </a:p>
          <a:p>
            <a:pPr marL="350838" indent="-342900" eaLnBrk="1" hangingPunct="1">
              <a:buFont typeface="Arial" panose="020B0604020202020204" pitchFamily="34" charset="0"/>
              <a:buChar char="•"/>
              <a:defRPr/>
            </a:pPr>
            <a:r>
              <a:rPr lang="en-US" altLang="en-US" sz="2200" dirty="0">
                <a:cs typeface="Times New Roman" panose="02020603050405020304" pitchFamily="18" charset="0"/>
              </a:rPr>
              <a:t>Use </a:t>
            </a:r>
            <a:r>
              <a:rPr lang="en-US" altLang="en-US" sz="2200" b="1" dirty="0">
                <a:solidFill>
                  <a:srgbClr val="002060"/>
                </a:solidFill>
                <a:cs typeface="Times New Roman" panose="02020603050405020304" pitchFamily="18" charset="0"/>
              </a:rPr>
              <a:t>repetitive image attributes to enable better eye tracking </a:t>
            </a:r>
            <a:r>
              <a:rPr lang="en-US" altLang="en-US" sz="2200" dirty="0">
                <a:cs typeface="Times New Roman" panose="02020603050405020304" pitchFamily="18" charset="0"/>
              </a:rPr>
              <a:t>when scanning a number of products.</a:t>
            </a:r>
            <a:endParaRPr lang="en-US" sz="2200" b="1" dirty="0">
              <a:solidFill>
                <a:srgbClr val="999898"/>
              </a:solidFill>
              <a:latin typeface="Times New Roman"/>
              <a:cs typeface="Times New Roman"/>
            </a:endParaRPr>
          </a:p>
        </p:txBody>
      </p:sp>
      <p:sp>
        <p:nvSpPr>
          <p:cNvPr id="54282" name="TextBox 17"/>
          <p:cNvSpPr txBox="1">
            <a:spLocks noChangeArrowheads="1"/>
          </p:cNvSpPr>
          <p:nvPr/>
        </p:nvSpPr>
        <p:spPr bwMode="auto">
          <a:xfrm>
            <a:off x="8961439" y="6154950"/>
            <a:ext cx="2940050"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a:t>
            </a:r>
          </a:p>
        </p:txBody>
      </p:sp>
      <p:sp>
        <p:nvSpPr>
          <p:cNvPr id="54283" name="TextBox 18"/>
          <p:cNvSpPr txBox="1">
            <a:spLocks noChangeArrowheads="1"/>
          </p:cNvSpPr>
          <p:nvPr/>
        </p:nvSpPr>
        <p:spPr bwMode="auto">
          <a:xfrm>
            <a:off x="5146675" y="6154950"/>
            <a:ext cx="381000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Design, Shopping Patterns</a:t>
            </a:r>
          </a:p>
        </p:txBody>
      </p:sp>
      <p:sp>
        <p:nvSpPr>
          <p:cNvPr id="22" name="Title 21"/>
          <p:cNvSpPr>
            <a:spLocks noGrp="1"/>
          </p:cNvSpPr>
          <p:nvPr>
            <p:ph type="title"/>
          </p:nvPr>
        </p:nvSpPr>
        <p:spPr>
          <a:xfrm>
            <a:off x="-52388" y="-46038"/>
            <a:ext cx="11953876" cy="893763"/>
          </a:xfrm>
        </p:spPr>
        <p:txBody>
          <a:bodyPr/>
          <a:lstStyle/>
          <a:p>
            <a:pPr>
              <a:defRPr/>
            </a:pPr>
            <a:r>
              <a:rPr lang="en-US" altLang="en-US" dirty="0" smtClean="0">
                <a:solidFill>
                  <a:srgbClr val="E45143"/>
                </a:solidFill>
                <a:cs typeface="Times New Roman" panose="02020603050405020304" pitchFamily="18" charset="0"/>
              </a:rPr>
              <a:t>  </a:t>
            </a:r>
            <a:br>
              <a:rPr lang="en-US" altLang="en-US" dirty="0" smtClean="0">
                <a:solidFill>
                  <a:srgbClr val="E45143"/>
                </a:solidFill>
                <a:cs typeface="Times New Roman" panose="02020603050405020304" pitchFamily="18" charset="0"/>
              </a:rPr>
            </a:br>
            <a:r>
              <a:rPr lang="en-US" altLang="en-US" dirty="0" smtClean="0">
                <a:solidFill>
                  <a:srgbClr val="002060"/>
                </a:solidFill>
                <a:cs typeface="Times New Roman" panose="02020603050405020304" pitchFamily="18" charset="0"/>
              </a:rPr>
              <a:t>Optimize </a:t>
            </a:r>
            <a:r>
              <a:rPr lang="en-US" altLang="en-US" dirty="0">
                <a:solidFill>
                  <a:srgbClr val="002060"/>
                </a:solidFill>
                <a:cs typeface="Times New Roman" panose="02020603050405020304" pitchFamily="18" charset="0"/>
              </a:rPr>
              <a:t>F</a:t>
            </a:r>
            <a:r>
              <a:rPr lang="en-US" altLang="en-US" dirty="0" smtClean="0">
                <a:solidFill>
                  <a:srgbClr val="002060"/>
                </a:solidFill>
                <a:cs typeface="Times New Roman" panose="02020603050405020304" pitchFamily="18" charset="0"/>
              </a:rPr>
              <a:t>unnel Conversion</a:t>
            </a:r>
            <a:r>
              <a:rPr lang="en-US" altLang="en-US" dirty="0">
                <a:solidFill>
                  <a:srgbClr val="002060"/>
                </a:solidFill>
                <a:cs typeface="Times New Roman" panose="02020603050405020304" pitchFamily="18" charset="0"/>
              </a:rPr>
              <a:t/>
            </a:r>
            <a:br>
              <a:rPr lang="en-US" altLang="en-US" dirty="0">
                <a:solidFill>
                  <a:srgbClr val="002060"/>
                </a:solidFill>
                <a:cs typeface="Times New Roman" panose="02020603050405020304" pitchFamily="18" charset="0"/>
              </a:rPr>
            </a:br>
            <a:endParaRPr lang="en-IN" dirty="0">
              <a:solidFill>
                <a:srgbClr val="002060"/>
              </a:solidFill>
            </a:endParaRPr>
          </a:p>
        </p:txBody>
      </p:sp>
      <p:pic>
        <p:nvPicPr>
          <p:cNvPr id="542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63" y="4381712"/>
            <a:ext cx="23749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22225" y="1966773"/>
            <a:ext cx="11868871" cy="2359817"/>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 name="Rectangle 17"/>
          <p:cNvSpPr/>
          <p:nvPr/>
        </p:nvSpPr>
        <p:spPr>
          <a:xfrm>
            <a:off x="2359025" y="1966773"/>
            <a:ext cx="9594850" cy="1900520"/>
          </a:xfrm>
          <a:prstGeom prst="rect">
            <a:avLst/>
          </a:prstGeom>
          <a:solidFill>
            <a:srgbClr val="FFCCFF"/>
          </a:solidFill>
        </p:spPr>
        <p:txBody>
          <a:bodyPr>
            <a:spAutoFit/>
          </a:bodyPr>
          <a:lstStyle/>
          <a:p>
            <a:pPr marL="7938" eaLnBrk="1" hangingPunct="1">
              <a:lnSpc>
                <a:spcPts val="2188"/>
              </a:lnSpc>
              <a:spcBef>
                <a:spcPts val="338"/>
              </a:spcBef>
              <a:defRPr/>
            </a:pPr>
            <a:r>
              <a:rPr lang="en-US" altLang="en-US" b="1" dirty="0">
                <a:solidFill>
                  <a:srgbClr val="FF0000"/>
                </a:solidFill>
                <a:cs typeface="Times New Roman" panose="02020603050405020304" pitchFamily="18" charset="0"/>
              </a:rPr>
              <a:t>Increase in Checkout</a:t>
            </a:r>
            <a:endParaRPr lang="en-US" altLang="en-US" b="1" kern="0" dirty="0">
              <a:solidFill>
                <a:srgbClr val="FF0000"/>
              </a:solidFill>
              <a:cs typeface="Times New Roman" panose="02020603050405020304" pitchFamily="18" charset="0"/>
            </a:endParaRPr>
          </a:p>
          <a:p>
            <a:pPr marL="350838" indent="-342900" eaLnBrk="1" hangingPunct="1">
              <a:lnSpc>
                <a:spcPts val="2188"/>
              </a:lnSpc>
              <a:spcBef>
                <a:spcPts val="338"/>
              </a:spcBef>
              <a:buFont typeface="Arial" pitchFamily="34" charset="0"/>
              <a:buChar char="•"/>
              <a:defRPr/>
            </a:pPr>
            <a:r>
              <a:rPr lang="en-US" altLang="en-US" sz="2200" kern="0" dirty="0">
                <a:cs typeface="Times New Roman" panose="02020603050405020304" pitchFamily="18" charset="0"/>
              </a:rPr>
              <a:t>Adding a frequently asked questions section to product pages: increases conversions</a:t>
            </a:r>
          </a:p>
          <a:p>
            <a:pPr marL="350838" indent="-342900" eaLnBrk="1" hangingPunct="1">
              <a:lnSpc>
                <a:spcPts val="2188"/>
              </a:lnSpc>
              <a:spcBef>
                <a:spcPts val="338"/>
              </a:spcBef>
              <a:buFont typeface="Arial" pitchFamily="34" charset="0"/>
              <a:buChar char="•"/>
              <a:defRPr/>
            </a:pPr>
            <a:r>
              <a:rPr lang="en-US" altLang="en-US" sz="2200" kern="0" dirty="0">
                <a:cs typeface="Times New Roman" panose="02020603050405020304" pitchFamily="18" charset="0"/>
              </a:rPr>
              <a:t>Bringing some of the offline world online and experiment with adding sizing tips to product pages.</a:t>
            </a:r>
          </a:p>
          <a:p>
            <a:pPr marL="350838" indent="-342900" eaLnBrk="1" hangingPunct="1">
              <a:lnSpc>
                <a:spcPts val="2188"/>
              </a:lnSpc>
              <a:spcBef>
                <a:spcPts val="338"/>
              </a:spcBef>
              <a:buFont typeface="Arial" pitchFamily="34" charset="0"/>
              <a:buChar char="•"/>
              <a:defRPr/>
            </a:pPr>
            <a:r>
              <a:rPr lang="en-US" altLang="en-US" sz="2200" kern="0" dirty="0"/>
              <a:t>Placing the image below the product information increased </a:t>
            </a:r>
            <a:r>
              <a:rPr lang="en-US" altLang="en-US" sz="2200" kern="0" dirty="0" smtClean="0"/>
              <a:t>checkouts</a:t>
            </a:r>
            <a:endParaRPr lang="en-US" altLang="en-US" b="1" dirty="0">
              <a:solidFill>
                <a:srgbClr val="656565"/>
              </a:solidFill>
              <a:cs typeface="Times New Roman" pitchFamily="18" charset="0"/>
            </a:endParaRPr>
          </a:p>
        </p:txBody>
      </p:sp>
      <p:pic>
        <p:nvPicPr>
          <p:cNvPr id="1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6" y="2036623"/>
            <a:ext cx="2336800" cy="194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0"/>
          <p:cNvSpPr txBox="1">
            <a:spLocks noChangeArrowheads="1"/>
          </p:cNvSpPr>
          <p:nvPr/>
        </p:nvSpPr>
        <p:spPr bwMode="auto">
          <a:xfrm>
            <a:off x="77643" y="3937143"/>
            <a:ext cx="3871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a:t>
            </a:r>
            <a:r>
              <a:rPr lang="en-IN" altLang="en-US" b="1" dirty="0"/>
              <a:t>Sports Products</a:t>
            </a:r>
          </a:p>
        </p:txBody>
      </p:sp>
      <p:sp>
        <p:nvSpPr>
          <p:cNvPr id="21" name="TextBox 16"/>
          <p:cNvSpPr txBox="1">
            <a:spLocks noChangeArrowheads="1"/>
          </p:cNvSpPr>
          <p:nvPr/>
        </p:nvSpPr>
        <p:spPr bwMode="auto">
          <a:xfrm>
            <a:off x="8156864" y="3824500"/>
            <a:ext cx="3519487"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 &amp; Prescriptive </a:t>
            </a:r>
          </a:p>
        </p:txBody>
      </p:sp>
      <p:sp>
        <p:nvSpPr>
          <p:cNvPr id="23" name="TextBox 19"/>
          <p:cNvSpPr txBox="1">
            <a:spLocks noChangeArrowheads="1"/>
          </p:cNvSpPr>
          <p:nvPr/>
        </p:nvSpPr>
        <p:spPr bwMode="auto">
          <a:xfrm>
            <a:off x="4932363" y="3889125"/>
            <a:ext cx="320040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Click and Sales Data</a:t>
            </a:r>
          </a:p>
        </p:txBody>
      </p:sp>
    </p:spTree>
    <p:extLst>
      <p:ext uri="{BB962C8B-B14F-4D97-AF65-F5344CB8AC3E}">
        <p14:creationId xmlns:p14="http://schemas.microsoft.com/office/powerpoint/2010/main" val="403138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2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2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54279" grpId="0"/>
      <p:bldP spid="16" grpId="0" animBg="1"/>
      <p:bldP spid="54282" grpId="0" animBg="1"/>
      <p:bldP spid="54283" grpId="0" animBg="1"/>
      <p:bldP spid="17" grpId="0" animBg="1"/>
      <p:bldP spid="18" grpId="0" animBg="1"/>
      <p:bldP spid="20" grpId="0"/>
      <p:bldP spid="21"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6513" y="4716463"/>
            <a:ext cx="11953876" cy="211455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dirty="0"/>
              <a:t>Customer </a:t>
            </a:r>
            <a:r>
              <a:rPr lang="en-IN" dirty="0" err="1"/>
              <a:t>Behavior</a:t>
            </a:r>
            <a:r>
              <a:rPr lang="en-IN" dirty="0"/>
              <a:t> </a:t>
            </a:r>
          </a:p>
        </p:txBody>
      </p:sp>
      <p:sp>
        <p:nvSpPr>
          <p:cNvPr id="6" name="Rectangle 5"/>
          <p:cNvSpPr/>
          <p:nvPr/>
        </p:nvSpPr>
        <p:spPr>
          <a:xfrm>
            <a:off x="22225" y="727076"/>
            <a:ext cx="11931650" cy="1425575"/>
          </a:xfrm>
          <a:prstGeom prst="rect">
            <a:avLst/>
          </a:prstGeom>
          <a:solidFill>
            <a:srgbClr val="FFCC99"/>
          </a:solidFill>
        </p:spPr>
        <p:txBody>
          <a:bodyPr wrap="square">
            <a:spAutoFit/>
          </a:bodyPr>
          <a:lstStyle/>
          <a:p>
            <a:pPr eaLnBrk="1" hangingPunct="1">
              <a:lnSpc>
                <a:spcPts val="2550"/>
              </a:lnSpc>
              <a:spcBef>
                <a:spcPts val="0"/>
              </a:spcBef>
              <a:defRPr/>
            </a:pPr>
            <a:r>
              <a:rPr lang="en-US" altLang="en-US" sz="2200" b="1" dirty="0">
                <a:cs typeface="Times New Roman" pitchFamily="18" charset="0"/>
              </a:rPr>
              <a:t>With data on consumer behavior -learn</a:t>
            </a:r>
          </a:p>
          <a:p>
            <a:pPr marL="342900" indent="-342900" eaLnBrk="1" hangingPunct="1">
              <a:lnSpc>
                <a:spcPts val="2550"/>
              </a:lnSpc>
              <a:spcBef>
                <a:spcPts val="0"/>
              </a:spcBef>
              <a:buFont typeface="Arial" pitchFamily="34" charset="0"/>
              <a:buChar char="•"/>
              <a:defRPr/>
            </a:pPr>
            <a:r>
              <a:rPr lang="en-US" altLang="en-US" sz="2200" b="1" dirty="0">
                <a:solidFill>
                  <a:srgbClr val="C00000"/>
                </a:solidFill>
                <a:cs typeface="Times New Roman" pitchFamily="18" charset="0"/>
              </a:rPr>
              <a:t>what  prompts a customer to stick around longer, </a:t>
            </a:r>
          </a:p>
          <a:p>
            <a:pPr marL="342900" indent="-342900" eaLnBrk="1" hangingPunct="1">
              <a:lnSpc>
                <a:spcPts val="2550"/>
              </a:lnSpc>
              <a:spcBef>
                <a:spcPts val="0"/>
              </a:spcBef>
              <a:buFont typeface="Arial" pitchFamily="34" charset="0"/>
              <a:buChar char="•"/>
              <a:defRPr/>
            </a:pPr>
            <a:r>
              <a:rPr lang="en-US" altLang="en-US" sz="2200" b="1" dirty="0">
                <a:solidFill>
                  <a:srgbClr val="C00000"/>
                </a:solidFill>
                <a:cs typeface="Times New Roman" pitchFamily="18" charset="0"/>
              </a:rPr>
              <a:t>About customer’s characteristics and purchasing habits in order to improve marketing efforts and boost profits</a:t>
            </a:r>
            <a:r>
              <a:rPr lang="en-US" altLang="en-US" b="1" dirty="0">
                <a:solidFill>
                  <a:srgbClr val="C00000"/>
                </a:solidFill>
                <a:cs typeface="Times New Roman" pitchFamily="18" charset="0"/>
              </a:rPr>
              <a:t>.</a:t>
            </a:r>
          </a:p>
        </p:txBody>
      </p:sp>
      <p:sp>
        <p:nvSpPr>
          <p:cNvPr id="56328" name="TextBox 14"/>
          <p:cNvSpPr txBox="1">
            <a:spLocks noChangeArrowheads="1"/>
          </p:cNvSpPr>
          <p:nvPr/>
        </p:nvSpPr>
        <p:spPr bwMode="auto">
          <a:xfrm>
            <a:off x="0" y="6284913"/>
            <a:ext cx="38068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sz="2000"/>
              <a:t>Industry– </a:t>
            </a:r>
            <a:r>
              <a:rPr lang="en-IN" altLang="en-US" sz="2000" b="1"/>
              <a:t>Food &amp; Beverage</a:t>
            </a:r>
          </a:p>
        </p:txBody>
      </p:sp>
      <p:sp>
        <p:nvSpPr>
          <p:cNvPr id="16" name="Rectangle 15"/>
          <p:cNvSpPr/>
          <p:nvPr/>
        </p:nvSpPr>
        <p:spPr>
          <a:xfrm>
            <a:off x="2093913" y="4741863"/>
            <a:ext cx="9859962" cy="1631950"/>
          </a:xfrm>
          <a:prstGeom prst="rect">
            <a:avLst/>
          </a:prstGeom>
          <a:solidFill>
            <a:schemeClr val="accent5">
              <a:lumMod val="60000"/>
              <a:lumOff val="40000"/>
            </a:schemeClr>
          </a:solidFill>
        </p:spPr>
        <p:txBody>
          <a:bodyPr>
            <a:spAutoFit/>
          </a:bodyPr>
          <a:lstStyle/>
          <a:p>
            <a:pPr eaLnBrk="1" hangingPunct="1">
              <a:spcBef>
                <a:spcPts val="0"/>
              </a:spcBef>
              <a:defRPr/>
            </a:pPr>
            <a:r>
              <a:rPr lang="en-US" altLang="en-US" sz="2000" b="1" dirty="0">
                <a:solidFill>
                  <a:srgbClr val="FF0000"/>
                </a:solidFill>
                <a:cs typeface="Times New Roman" pitchFamily="18" charset="0"/>
              </a:rPr>
              <a:t>Optimize Restaurant </a:t>
            </a:r>
            <a:r>
              <a:rPr lang="en-US" altLang="en-US" sz="2000" b="1" dirty="0" smtClean="0">
                <a:solidFill>
                  <a:srgbClr val="FF0000"/>
                </a:solidFill>
                <a:cs typeface="Times New Roman" pitchFamily="18" charset="0"/>
              </a:rPr>
              <a:t>to particular Market</a:t>
            </a:r>
            <a:endParaRPr lang="en-US" altLang="en-US" sz="2000" b="1" dirty="0">
              <a:solidFill>
                <a:srgbClr val="FF0000"/>
              </a:solidFill>
              <a:cs typeface="Times New Roman" pitchFamily="18" charset="0"/>
            </a:endParaRPr>
          </a:p>
          <a:p>
            <a:pPr marL="342900" indent="-342900" eaLnBrk="1" hangingPunct="1">
              <a:spcBef>
                <a:spcPts val="0"/>
              </a:spcBef>
              <a:buFont typeface="Arial" pitchFamily="34" charset="0"/>
              <a:buChar char="•"/>
              <a:defRPr/>
            </a:pPr>
            <a:r>
              <a:rPr lang="en-US" altLang="en-US" sz="2000" b="1" dirty="0">
                <a:cs typeface="Times New Roman" pitchFamily="18" charset="0"/>
              </a:rPr>
              <a:t>McDonalds tracks vast amounts of data in order to improve operations and boost the customer experience. The company looks at factors such as the design of the drive-thru, information provided on the menu, wait times, the size of orders and ordering patterns in order</a:t>
            </a:r>
            <a:r>
              <a:rPr lang="en-US" altLang="en-US" sz="2000" b="1" dirty="0">
                <a:solidFill>
                  <a:srgbClr val="656565"/>
                </a:solidFill>
                <a:cs typeface="Times New Roman" pitchFamily="18" charset="0"/>
              </a:rPr>
              <a:t> </a:t>
            </a:r>
            <a:r>
              <a:rPr lang="en-US" altLang="en-US" sz="2000" b="1" dirty="0">
                <a:solidFill>
                  <a:srgbClr val="C00000"/>
                </a:solidFill>
                <a:cs typeface="Times New Roman" pitchFamily="18" charset="0"/>
              </a:rPr>
              <a:t>to optimize each restaurant to its particular market</a:t>
            </a:r>
            <a:r>
              <a:rPr lang="en-US" altLang="en-US" sz="2000" b="1" dirty="0">
                <a:solidFill>
                  <a:srgbClr val="656565"/>
                </a:solidFill>
                <a:cs typeface="Times New Roman" pitchFamily="18" charset="0"/>
              </a:rPr>
              <a:t>.</a:t>
            </a:r>
            <a:endParaRPr lang="en-US" altLang="en-US" sz="2000" b="1" dirty="0">
              <a:cs typeface="Times New Roman" pitchFamily="18" charset="0"/>
            </a:endParaRPr>
          </a:p>
        </p:txBody>
      </p:sp>
      <p:sp>
        <p:nvSpPr>
          <p:cNvPr id="56331" name="TextBox 17"/>
          <p:cNvSpPr txBox="1">
            <a:spLocks noChangeArrowheads="1"/>
          </p:cNvSpPr>
          <p:nvPr/>
        </p:nvSpPr>
        <p:spPr bwMode="auto">
          <a:xfrm>
            <a:off x="8499475" y="6427788"/>
            <a:ext cx="343535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Descriptive &amp; Prescriptive</a:t>
            </a:r>
          </a:p>
        </p:txBody>
      </p:sp>
      <p:sp>
        <p:nvSpPr>
          <p:cNvPr id="56332" name="TextBox 18"/>
          <p:cNvSpPr txBox="1">
            <a:spLocks noChangeArrowheads="1"/>
          </p:cNvSpPr>
          <p:nvPr/>
        </p:nvSpPr>
        <p:spPr bwMode="auto">
          <a:xfrm>
            <a:off x="3203575" y="6457950"/>
            <a:ext cx="5295900" cy="400050"/>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sz="2000" dirty="0"/>
              <a:t>Design, Menu, wait times, size, Ordering Patterns</a:t>
            </a:r>
          </a:p>
        </p:txBody>
      </p:sp>
      <p:sp>
        <p:nvSpPr>
          <p:cNvPr id="22" name="Title 21"/>
          <p:cNvSpPr>
            <a:spLocks noGrp="1"/>
          </p:cNvSpPr>
          <p:nvPr>
            <p:ph type="title"/>
          </p:nvPr>
        </p:nvSpPr>
        <p:spPr>
          <a:xfrm>
            <a:off x="-52388" y="-46037"/>
            <a:ext cx="11953876" cy="781050"/>
          </a:xfrm>
        </p:spPr>
        <p:txBody>
          <a:bodyPr/>
          <a:lstStyle/>
          <a:p>
            <a:pPr>
              <a:defRPr/>
            </a:pPr>
            <a:r>
              <a:rPr lang="en-US" altLang="en-US" dirty="0" smtClean="0">
                <a:solidFill>
                  <a:srgbClr val="E45143"/>
                </a:solidFill>
                <a:cs typeface="Times New Roman" panose="02020603050405020304" pitchFamily="18" charset="0"/>
              </a:rPr>
              <a:t>  </a:t>
            </a:r>
            <a:br>
              <a:rPr lang="en-US" altLang="en-US" dirty="0" smtClean="0">
                <a:solidFill>
                  <a:srgbClr val="E45143"/>
                </a:solidFill>
                <a:cs typeface="Times New Roman" panose="02020603050405020304" pitchFamily="18" charset="0"/>
              </a:rPr>
            </a:br>
            <a:r>
              <a:rPr lang="en-US" altLang="en-US" dirty="0" smtClean="0">
                <a:solidFill>
                  <a:srgbClr val="002060"/>
                </a:solidFill>
                <a:cs typeface="Times New Roman" panose="02020603050405020304" pitchFamily="18" charset="0"/>
              </a:rPr>
              <a:t>Behavioral </a:t>
            </a:r>
            <a:r>
              <a:rPr lang="en-US" altLang="en-US" dirty="0">
                <a:solidFill>
                  <a:srgbClr val="002060"/>
                </a:solidFill>
                <a:cs typeface="Times New Roman" panose="02020603050405020304" pitchFamily="18" charset="0"/>
              </a:rPr>
              <a:t>analytics</a:t>
            </a:r>
            <a:br>
              <a:rPr lang="en-US" altLang="en-US" dirty="0">
                <a:solidFill>
                  <a:srgbClr val="002060"/>
                </a:solidFill>
                <a:cs typeface="Times New Roman" panose="02020603050405020304" pitchFamily="18" charset="0"/>
              </a:rPr>
            </a:br>
            <a:endParaRPr lang="en-IN" dirty="0">
              <a:solidFill>
                <a:srgbClr val="002060"/>
              </a:solidFill>
            </a:endParaRPr>
          </a:p>
        </p:txBody>
      </p:sp>
      <p:sp>
        <p:nvSpPr>
          <p:cNvPr id="56335" name="object 38"/>
          <p:cNvSpPr>
            <a:spLocks noChangeArrowheads="1"/>
          </p:cNvSpPr>
          <p:nvPr/>
        </p:nvSpPr>
        <p:spPr bwMode="auto">
          <a:xfrm>
            <a:off x="-222250" y="4745038"/>
            <a:ext cx="2462213" cy="16779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7" name="Rectangle 16"/>
          <p:cNvSpPr/>
          <p:nvPr/>
        </p:nvSpPr>
        <p:spPr>
          <a:xfrm>
            <a:off x="144" y="2085362"/>
            <a:ext cx="11953731" cy="26263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 name="Slide Number Placeholder 2"/>
          <p:cNvSpPr>
            <a:spLocks noGrp="1"/>
          </p:cNvSpPr>
          <p:nvPr>
            <p:ph type="sldNum" sz="quarter" idx="11"/>
          </p:nvPr>
        </p:nvSpPr>
        <p:spPr>
          <a:xfrm>
            <a:off x="8374928" y="5374482"/>
            <a:ext cx="2490788"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9EA8ABD-7CE2-4555-AEB2-B63FD361A0BF}" type="slidenum">
              <a:rPr lang="en-AU" altLang="en-US" sz="1400"/>
              <a:pPr/>
              <a:t>49</a:t>
            </a:fld>
            <a:endParaRPr lang="en-AU" altLang="en-US" sz="1400"/>
          </a:p>
        </p:txBody>
      </p:sp>
      <p:sp>
        <p:nvSpPr>
          <p:cNvPr id="19" name="object 38"/>
          <p:cNvSpPr>
            <a:spLocks noChangeArrowheads="1"/>
          </p:cNvSpPr>
          <p:nvPr/>
        </p:nvSpPr>
        <p:spPr bwMode="auto">
          <a:xfrm>
            <a:off x="31894" y="2082187"/>
            <a:ext cx="1995488" cy="20685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2800" b="1"/>
          </a:p>
        </p:txBody>
      </p:sp>
      <p:sp>
        <p:nvSpPr>
          <p:cNvPr id="20" name="Rectangle 19"/>
          <p:cNvSpPr/>
          <p:nvPr/>
        </p:nvSpPr>
        <p:spPr>
          <a:xfrm>
            <a:off x="2058410" y="2073456"/>
            <a:ext cx="9895465" cy="2154237"/>
          </a:xfrm>
          <a:prstGeom prst="rect">
            <a:avLst/>
          </a:prstGeom>
          <a:solidFill>
            <a:srgbClr val="FDD7FD"/>
          </a:solidFill>
        </p:spPr>
        <p:txBody>
          <a:bodyPr wrap="square">
            <a:spAutoFit/>
          </a:bodyPr>
          <a:lstStyle/>
          <a:p>
            <a:pPr eaLnBrk="1" hangingPunct="1">
              <a:lnSpc>
                <a:spcPts val="2825"/>
              </a:lnSpc>
              <a:spcBef>
                <a:spcPts val="350"/>
              </a:spcBef>
              <a:defRPr/>
            </a:pPr>
            <a:r>
              <a:rPr lang="en-US" altLang="en-US" sz="2000" b="1" dirty="0">
                <a:solidFill>
                  <a:srgbClr val="FF0000"/>
                </a:solidFill>
                <a:cs typeface="Times New Roman" pitchFamily="18" charset="0"/>
              </a:rPr>
              <a:t>Optimize Restaurant </a:t>
            </a:r>
            <a:r>
              <a:rPr lang="en-US" altLang="en-US" sz="2000" b="1" dirty="0" smtClean="0">
                <a:solidFill>
                  <a:srgbClr val="FF0000"/>
                </a:solidFill>
                <a:cs typeface="Times New Roman" pitchFamily="18" charset="0"/>
              </a:rPr>
              <a:t> - Target Customers</a:t>
            </a:r>
            <a:endParaRPr lang="en-US" altLang="en-US" sz="2000" b="1" dirty="0">
              <a:solidFill>
                <a:srgbClr val="FF0000"/>
              </a:solidFill>
              <a:cs typeface="Times New Roman" pitchFamily="18" charset="0"/>
            </a:endParaRPr>
          </a:p>
          <a:p>
            <a:pPr marL="342900" indent="-342900" eaLnBrk="1" hangingPunct="1">
              <a:lnSpc>
                <a:spcPct val="96000"/>
              </a:lnSpc>
              <a:spcBef>
                <a:spcPts val="338"/>
              </a:spcBef>
              <a:buFont typeface="Arial" panose="020B0604020202020204" pitchFamily="34" charset="0"/>
              <a:buChar char="•"/>
              <a:defRPr/>
            </a:pPr>
            <a:r>
              <a:rPr lang="en-US" altLang="en-US" sz="2200" b="1" dirty="0">
                <a:cs typeface="Times New Roman" pitchFamily="18" charset="0"/>
              </a:rPr>
              <a:t>Collects data on its customers’ purchasing habits in order to send personalized ads and coupon offers to the consumers’ mobile phones. </a:t>
            </a:r>
          </a:p>
          <a:p>
            <a:pPr marL="342900" indent="-342900" eaLnBrk="1" hangingPunct="1">
              <a:lnSpc>
                <a:spcPct val="96000"/>
              </a:lnSpc>
              <a:spcBef>
                <a:spcPts val="338"/>
              </a:spcBef>
              <a:buFont typeface="Arial" panose="020B0604020202020204" pitchFamily="34" charset="0"/>
              <a:buChar char="•"/>
              <a:defRPr/>
            </a:pPr>
            <a:r>
              <a:rPr lang="en-US" altLang="en-US" sz="2200" b="1" dirty="0">
                <a:cs typeface="Times New Roman" pitchFamily="18" charset="0"/>
              </a:rPr>
              <a:t>The company also identifies trends indicating whether customers are losing interest in their product and directs offers specifically to those customers in order to regenerate interest.</a:t>
            </a:r>
          </a:p>
        </p:txBody>
      </p:sp>
      <p:sp>
        <p:nvSpPr>
          <p:cNvPr id="21" name="TextBox 19"/>
          <p:cNvSpPr txBox="1">
            <a:spLocks noChangeArrowheads="1"/>
          </p:cNvSpPr>
          <p:nvPr/>
        </p:nvSpPr>
        <p:spPr bwMode="auto">
          <a:xfrm>
            <a:off x="6204094" y="4201500"/>
            <a:ext cx="2362200" cy="460375"/>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Purchase Data</a:t>
            </a:r>
          </a:p>
        </p:txBody>
      </p:sp>
      <p:sp>
        <p:nvSpPr>
          <p:cNvPr id="23" name="TextBox 16"/>
          <p:cNvSpPr txBox="1">
            <a:spLocks noChangeArrowheads="1"/>
          </p:cNvSpPr>
          <p:nvPr/>
        </p:nvSpPr>
        <p:spPr bwMode="auto">
          <a:xfrm>
            <a:off x="8566294" y="4241187"/>
            <a:ext cx="3387725"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Prescriptive &amp; Decisive  </a:t>
            </a:r>
          </a:p>
        </p:txBody>
      </p:sp>
      <p:sp>
        <p:nvSpPr>
          <p:cNvPr id="24" name="TextBox 10"/>
          <p:cNvSpPr txBox="1">
            <a:spLocks noChangeArrowheads="1"/>
          </p:cNvSpPr>
          <p:nvPr/>
        </p:nvSpPr>
        <p:spPr bwMode="auto">
          <a:xfrm>
            <a:off x="306532" y="4201500"/>
            <a:ext cx="4248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Food and Beverage</a:t>
            </a:r>
          </a:p>
        </p:txBody>
      </p:sp>
    </p:spTree>
    <p:extLst>
      <p:ext uri="{BB962C8B-B14F-4D97-AF65-F5344CB8AC3E}">
        <p14:creationId xmlns:p14="http://schemas.microsoft.com/office/powerpoint/2010/main" val="138176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3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3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3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3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56328" grpId="0"/>
      <p:bldP spid="16" grpId="0" animBg="1"/>
      <p:bldP spid="56331" grpId="0" animBg="1"/>
      <p:bldP spid="56332" grpId="0" animBg="1"/>
      <p:bldP spid="56335" grpId="0" animBg="1"/>
      <p:bldP spid="17" grpId="0" animBg="1"/>
      <p:bldP spid="18" grpId="0"/>
      <p:bldP spid="19" grpId="0" animBg="1"/>
      <p:bldP spid="20" grpId="0" animBg="1"/>
      <p:bldP spid="21" grpId="0" animBg="1"/>
      <p:bldP spid="23"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Analysing Data</a:t>
            </a:r>
            <a:endParaRPr lang="en-IN" dirty="0"/>
          </a:p>
        </p:txBody>
      </p:sp>
      <p:sp>
        <p:nvSpPr>
          <p:cNvPr id="3" name="Content Placeholder 2"/>
          <p:cNvSpPr>
            <a:spLocks noGrp="1"/>
          </p:cNvSpPr>
          <p:nvPr>
            <p:ph idx="1"/>
          </p:nvPr>
        </p:nvSpPr>
        <p:spPr>
          <a:xfrm>
            <a:off x="0" y="1143000"/>
            <a:ext cx="5748338" cy="5715000"/>
          </a:xfrm>
          <a:solidFill>
            <a:srgbClr val="FFCC99"/>
          </a:solidFill>
        </p:spPr>
        <p:txBody>
          <a:bodyPr/>
          <a:lstStyle/>
          <a:p>
            <a:r>
              <a:rPr lang="en-IN" dirty="0" smtClean="0"/>
              <a:t>Statistics</a:t>
            </a:r>
          </a:p>
          <a:p>
            <a:r>
              <a:rPr lang="en-IN" dirty="0" smtClean="0"/>
              <a:t>Data Mining</a:t>
            </a:r>
          </a:p>
          <a:p>
            <a:r>
              <a:rPr lang="en-IN" dirty="0" smtClean="0"/>
              <a:t>Knowledge Discovery in Data</a:t>
            </a:r>
          </a:p>
          <a:p>
            <a:r>
              <a:rPr lang="en-IN" dirty="0" smtClean="0"/>
              <a:t>Business Analytics</a:t>
            </a:r>
          </a:p>
          <a:p>
            <a:r>
              <a:rPr lang="en-IN" dirty="0" smtClean="0"/>
              <a:t>Predictive Analytics</a:t>
            </a:r>
          </a:p>
          <a:p>
            <a:r>
              <a:rPr lang="en-IN" dirty="0" smtClean="0"/>
              <a:t>Data Analytics</a:t>
            </a:r>
          </a:p>
          <a:p>
            <a:r>
              <a:rPr lang="en-IN" dirty="0" smtClean="0"/>
              <a:t>Data Science </a:t>
            </a:r>
          </a:p>
          <a:p>
            <a:r>
              <a:rPr lang="en-IN" dirty="0" smtClean="0"/>
              <a:t>Big Data</a:t>
            </a:r>
            <a:endParaRPr lang="en-IN" dirty="0"/>
          </a:p>
        </p:txBody>
      </p:sp>
      <p:sp>
        <p:nvSpPr>
          <p:cNvPr id="4" name="Content Placeholder 2"/>
          <p:cNvSpPr txBox="1">
            <a:spLocks/>
          </p:cNvSpPr>
          <p:nvPr/>
        </p:nvSpPr>
        <p:spPr bwMode="auto">
          <a:xfrm>
            <a:off x="7043737" y="1066800"/>
            <a:ext cx="4934308" cy="5715000"/>
          </a:xfrm>
          <a:prstGeom prst="rect">
            <a:avLst/>
          </a:prstGeom>
          <a:solidFill>
            <a:srgbClr val="FFFF99"/>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66"/>
              </a:buClr>
              <a:buFont typeface="Wingdings 2" panose="05020102010507070707" pitchFamily="18" charset="2"/>
              <a:buChar char="²"/>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660066"/>
              </a:buClr>
              <a:buFont typeface="ZapfDingbats"/>
              <a:buChar char="v"/>
              <a:defRPr sz="2800" b="1">
                <a:solidFill>
                  <a:srgbClr val="990033"/>
                </a:solidFill>
                <a:latin typeface="+mn-lt"/>
              </a:defRPr>
            </a:lvl2pPr>
            <a:lvl3pPr marL="1143000" indent="-228600" algn="l" rtl="0" eaLnBrk="0" fontAlgn="base" hangingPunct="0">
              <a:spcBef>
                <a:spcPct val="20000"/>
              </a:spcBef>
              <a:spcAft>
                <a:spcPct val="0"/>
              </a:spcAft>
              <a:buClr>
                <a:srgbClr val="660066"/>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660066"/>
              </a:buClr>
              <a:buFont typeface="Wingdings" panose="05000000000000000000" pitchFamily="2" charset="2"/>
              <a:buChar char="ü"/>
              <a:defRPr sz="2000" b="1">
                <a:solidFill>
                  <a:srgbClr val="990033"/>
                </a:solidFill>
                <a:latin typeface="+mn-lt"/>
              </a:defRPr>
            </a:lvl4pPr>
            <a:lvl5pPr marL="2057400" indent="-228600" algn="l" rtl="0" eaLnBrk="0" fontAlgn="base" hangingPunct="0">
              <a:spcBef>
                <a:spcPct val="20000"/>
              </a:spcBef>
              <a:spcAft>
                <a:spcPct val="0"/>
              </a:spcAft>
              <a:buClr>
                <a:srgbClr val="660066"/>
              </a:buClr>
              <a:buFont typeface="MS Outlook" panose="05010100010000000000" pitchFamily="2" charset="2"/>
              <a:buChar char="A"/>
              <a:defRPr sz="2000">
                <a:solidFill>
                  <a:schemeClr val="tx1"/>
                </a:solidFill>
                <a:latin typeface="+mn-lt"/>
              </a:defRPr>
            </a:lvl5pPr>
            <a:lvl6pPr marL="25146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6pPr>
            <a:lvl7pPr marL="29718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7pPr>
            <a:lvl8pPr marL="34290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8pPr>
            <a:lvl9pPr marL="3886200" indent="-228600" algn="l" rtl="0" fontAlgn="base">
              <a:spcBef>
                <a:spcPct val="20000"/>
              </a:spcBef>
              <a:spcAft>
                <a:spcPct val="0"/>
              </a:spcAft>
              <a:buClr>
                <a:srgbClr val="660066"/>
              </a:buClr>
              <a:buFont typeface="MS Outlook" pitchFamily="2" charset="2"/>
              <a:buChar char="A"/>
              <a:defRPr sz="2000">
                <a:solidFill>
                  <a:schemeClr val="tx1"/>
                </a:solidFill>
                <a:latin typeface="+mn-lt"/>
              </a:defRPr>
            </a:lvl9pPr>
          </a:lstStyle>
          <a:p>
            <a:pPr marL="0" indent="0">
              <a:buNone/>
            </a:pPr>
            <a:r>
              <a:rPr lang="en-IN" kern="0" dirty="0" smtClean="0"/>
              <a:t>  </a:t>
            </a:r>
          </a:p>
          <a:p>
            <a:pPr marL="357188" indent="0">
              <a:buNone/>
            </a:pPr>
            <a:r>
              <a:rPr lang="en-IN" sz="3600" b="1" kern="0" dirty="0" smtClean="0"/>
              <a:t>Core:</a:t>
            </a:r>
          </a:p>
          <a:p>
            <a:pPr marL="357188" indent="0">
              <a:buNone/>
            </a:pPr>
            <a:r>
              <a:rPr lang="en-IN" sz="4000" b="1" i="1" kern="0" dirty="0" smtClean="0">
                <a:solidFill>
                  <a:srgbClr val="FF0000"/>
                </a:solidFill>
              </a:rPr>
              <a:t>Finding Useful Patterns in Data</a:t>
            </a:r>
          </a:p>
          <a:p>
            <a:pPr marL="357188" indent="0">
              <a:buNone/>
            </a:pPr>
            <a:endParaRPr lang="en-IN" sz="3600" b="1" i="1" kern="0" dirty="0">
              <a:solidFill>
                <a:srgbClr val="FF0000"/>
              </a:solidFill>
            </a:endParaRPr>
          </a:p>
          <a:p>
            <a:pPr marL="357188" indent="0">
              <a:buNone/>
            </a:pPr>
            <a:r>
              <a:rPr lang="en-IN" sz="3600" b="1" i="1" kern="0" dirty="0" smtClean="0"/>
              <a:t>Different Emphasis</a:t>
            </a:r>
            <a:endParaRPr lang="en-IN" sz="3600" b="1" i="1" kern="0" dirty="0"/>
          </a:p>
        </p:txBody>
      </p:sp>
      <p:sp>
        <p:nvSpPr>
          <p:cNvPr id="5" name="Notched Right Arrow 4"/>
          <p:cNvSpPr/>
          <p:nvPr/>
        </p:nvSpPr>
        <p:spPr>
          <a:xfrm>
            <a:off x="5824537" y="3962400"/>
            <a:ext cx="1195030" cy="685800"/>
          </a:xfrm>
          <a:prstGeom prst="notchedRightArrow">
            <a:avLst/>
          </a:prstGeom>
          <a:solidFill>
            <a:srgbClr val="00206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5606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11363"/>
            <a:ext cx="12022138" cy="2535237"/>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p:cNvSpPr/>
          <p:nvPr/>
        </p:nvSpPr>
        <p:spPr>
          <a:xfrm>
            <a:off x="0" y="4546600"/>
            <a:ext cx="12022138" cy="2320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 name="Title 1"/>
          <p:cNvSpPr>
            <a:spLocks noGrp="1"/>
          </p:cNvSpPr>
          <p:nvPr>
            <p:ph type="title"/>
          </p:nvPr>
        </p:nvSpPr>
        <p:spPr>
          <a:xfrm>
            <a:off x="0" y="0"/>
            <a:ext cx="11953875" cy="892455"/>
          </a:xfrm>
        </p:spPr>
        <p:txBody>
          <a:bodyPr/>
          <a:lstStyle/>
          <a:p>
            <a:pPr>
              <a:defRPr/>
            </a:pPr>
            <a:r>
              <a:rPr lang="en-US" dirty="0" smtClean="0"/>
              <a:t>Customer Segmentation</a:t>
            </a:r>
            <a:endParaRPr lang="en-US" dirty="0"/>
          </a:p>
        </p:txBody>
      </p:sp>
      <p:sp>
        <p:nvSpPr>
          <p:cNvPr id="5837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F958AF6-4D94-4847-B5AA-924481EA40EE}" type="slidenum">
              <a:rPr lang="en-AU" altLang="en-US" sz="1400"/>
              <a:pPr/>
              <a:t>50</a:t>
            </a:fld>
            <a:endParaRPr lang="en-AU" altLang="en-US" sz="1400"/>
          </a:p>
        </p:txBody>
      </p:sp>
      <p:sp>
        <p:nvSpPr>
          <p:cNvPr id="58374" name="Rectangle 3"/>
          <p:cNvSpPr>
            <a:spLocks noChangeArrowheads="1"/>
          </p:cNvSpPr>
          <p:nvPr/>
        </p:nvSpPr>
        <p:spPr bwMode="auto">
          <a:xfrm>
            <a:off x="2359025" y="2038071"/>
            <a:ext cx="9594850" cy="1900520"/>
          </a:xfrm>
          <a:prstGeom prst="rect">
            <a:avLst/>
          </a:prstGeom>
          <a:solidFill>
            <a:srgbClr val="FDD7FD"/>
          </a:solidFill>
          <a:ln>
            <a:noFill/>
          </a:ln>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lnSpc>
                <a:spcPts val="2188"/>
              </a:lnSpc>
              <a:spcBef>
                <a:spcPts val="338"/>
              </a:spcBef>
            </a:pPr>
            <a:r>
              <a:rPr lang="en-US" altLang="en-US" sz="2000" b="1" dirty="0" smtClean="0">
                <a:solidFill>
                  <a:srgbClr val="FF0000"/>
                </a:solidFill>
                <a:cs typeface="Times New Roman" panose="02020603050405020304" pitchFamily="18" charset="0"/>
              </a:rPr>
              <a:t>Customer Sentiment</a:t>
            </a:r>
          </a:p>
          <a:p>
            <a:pPr eaLnBrk="1" hangingPunct="1">
              <a:lnSpc>
                <a:spcPts val="2188"/>
              </a:lnSpc>
              <a:spcBef>
                <a:spcPts val="338"/>
              </a:spcBef>
              <a:buFont typeface="Arial" panose="020B0604020202020204" pitchFamily="34" charset="0"/>
              <a:buChar char="•"/>
            </a:pPr>
            <a:r>
              <a:rPr lang="en-US" altLang="en-US" sz="2000" b="1" dirty="0" smtClean="0">
                <a:solidFill>
                  <a:srgbClr val="002060"/>
                </a:solidFill>
                <a:cs typeface="Times New Roman" panose="02020603050405020304" pitchFamily="18" charset="0"/>
              </a:rPr>
              <a:t>Combines </a:t>
            </a:r>
            <a:r>
              <a:rPr lang="en-US" altLang="en-US" sz="2000" b="1" dirty="0">
                <a:solidFill>
                  <a:srgbClr val="002060"/>
                </a:solidFill>
                <a:cs typeface="Times New Roman" panose="02020603050405020304" pitchFamily="18" charset="0"/>
              </a:rPr>
              <a:t>public data, social data and internal data to monitor what customers and friends of customers are saying about a particular product online. </a:t>
            </a:r>
          </a:p>
          <a:p>
            <a:pPr eaLnBrk="1" hangingPunct="1">
              <a:lnSpc>
                <a:spcPts val="2188"/>
              </a:lnSpc>
              <a:spcBef>
                <a:spcPts val="338"/>
              </a:spcBef>
              <a:buFont typeface="Arial" panose="020B0604020202020204" pitchFamily="34" charset="0"/>
              <a:buChar char="•"/>
            </a:pPr>
            <a:r>
              <a:rPr lang="en-US" altLang="en-US" sz="2000" b="1" dirty="0" smtClean="0">
                <a:solidFill>
                  <a:srgbClr val="002060"/>
                </a:solidFill>
                <a:cs typeface="Times New Roman" panose="02020603050405020304" pitchFamily="18" charset="0"/>
              </a:rPr>
              <a:t>Retailer </a:t>
            </a:r>
            <a:r>
              <a:rPr lang="en-US" altLang="en-US" sz="2000" b="1" dirty="0">
                <a:solidFill>
                  <a:srgbClr val="002060"/>
                </a:solidFill>
                <a:cs typeface="Times New Roman" panose="02020603050405020304" pitchFamily="18" charset="0"/>
              </a:rPr>
              <a:t>uses this data to send targeted messages </a:t>
            </a:r>
            <a:r>
              <a:rPr lang="en-US" altLang="en-US" sz="2000" b="1" dirty="0" smtClean="0">
                <a:solidFill>
                  <a:srgbClr val="002060"/>
                </a:solidFill>
                <a:cs typeface="Times New Roman" panose="02020603050405020304" pitchFamily="18" charset="0"/>
              </a:rPr>
              <a:t>-product</a:t>
            </a:r>
            <a:r>
              <a:rPr lang="en-US" altLang="en-US" sz="2000" b="1" dirty="0">
                <a:solidFill>
                  <a:srgbClr val="002060"/>
                </a:solidFill>
                <a:cs typeface="Times New Roman" panose="02020603050405020304" pitchFamily="18" charset="0"/>
              </a:rPr>
              <a:t>, and </a:t>
            </a:r>
            <a:r>
              <a:rPr lang="en-US" altLang="en-US" sz="2000" b="1" dirty="0" smtClean="0">
                <a:solidFill>
                  <a:srgbClr val="002060"/>
                </a:solidFill>
                <a:cs typeface="Times New Roman" panose="02020603050405020304" pitchFamily="18" charset="0"/>
              </a:rPr>
              <a:t>discount </a:t>
            </a:r>
            <a:r>
              <a:rPr lang="en-US" altLang="en-US" sz="2000" b="1" dirty="0">
                <a:solidFill>
                  <a:srgbClr val="002060"/>
                </a:solidFill>
                <a:cs typeface="Times New Roman" panose="02020603050405020304" pitchFamily="18" charset="0"/>
              </a:rPr>
              <a:t>offers. </a:t>
            </a:r>
          </a:p>
          <a:p>
            <a:pPr eaLnBrk="1" hangingPunct="1">
              <a:lnSpc>
                <a:spcPts val="2188"/>
              </a:lnSpc>
              <a:spcBef>
                <a:spcPts val="338"/>
              </a:spcBef>
              <a:buFont typeface="Arial" panose="020B0604020202020204" pitchFamily="34" charset="0"/>
              <a:buChar char="•"/>
            </a:pPr>
            <a:r>
              <a:rPr lang="en-US" altLang="en-US" sz="2000" b="1" dirty="0" smtClean="0">
                <a:solidFill>
                  <a:srgbClr val="002060"/>
                </a:solidFill>
                <a:cs typeface="Times New Roman" panose="02020603050405020304" pitchFamily="18" charset="0"/>
              </a:rPr>
              <a:t>data </a:t>
            </a:r>
            <a:r>
              <a:rPr lang="en-US" altLang="en-US" sz="2000" b="1" dirty="0">
                <a:solidFill>
                  <a:srgbClr val="002060"/>
                </a:solidFill>
                <a:cs typeface="Times New Roman" panose="02020603050405020304" pitchFamily="18" charset="0"/>
              </a:rPr>
              <a:t>analysis to identify the context of an online message, such as if a reference to “salt” is about the movie or the condiment</a:t>
            </a:r>
            <a:r>
              <a:rPr lang="en-US" altLang="en-US" sz="2000" b="1" dirty="0">
                <a:solidFill>
                  <a:srgbClr val="656565"/>
                </a:solidFill>
                <a:cs typeface="Times New Roman" panose="02020603050405020304" pitchFamily="18" charset="0"/>
              </a:rPr>
              <a:t>.</a:t>
            </a:r>
            <a:endParaRPr lang="en-US" altLang="en-US" sz="2000" b="1" dirty="0">
              <a:cs typeface="Times New Roman" panose="02020603050405020304" pitchFamily="18" charset="0"/>
            </a:endParaRPr>
          </a:p>
        </p:txBody>
      </p:sp>
      <p:pic>
        <p:nvPicPr>
          <p:cNvPr id="5837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8" y="2146300"/>
            <a:ext cx="2281237"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6" name="TextBox 10"/>
          <p:cNvSpPr txBox="1">
            <a:spLocks noChangeArrowheads="1"/>
          </p:cNvSpPr>
          <p:nvPr/>
        </p:nvSpPr>
        <p:spPr bwMode="auto">
          <a:xfrm>
            <a:off x="50800" y="332263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Retail</a:t>
            </a:r>
          </a:p>
        </p:txBody>
      </p:sp>
      <p:pic>
        <p:nvPicPr>
          <p:cNvPr id="5837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4773613"/>
            <a:ext cx="22336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TextBox 10"/>
          <p:cNvSpPr txBox="1">
            <a:spLocks noChangeArrowheads="1"/>
          </p:cNvSpPr>
          <p:nvPr/>
        </p:nvSpPr>
        <p:spPr bwMode="auto">
          <a:xfrm>
            <a:off x="19050" y="6353175"/>
            <a:ext cx="325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eCommerce</a:t>
            </a:r>
          </a:p>
        </p:txBody>
      </p:sp>
      <p:sp>
        <p:nvSpPr>
          <p:cNvPr id="11" name="Rectangle 10"/>
          <p:cNvSpPr/>
          <p:nvPr/>
        </p:nvSpPr>
        <p:spPr>
          <a:xfrm>
            <a:off x="2370138" y="4773613"/>
            <a:ext cx="9629775" cy="1631950"/>
          </a:xfrm>
          <a:prstGeom prst="rect">
            <a:avLst/>
          </a:prstGeom>
          <a:solidFill>
            <a:schemeClr val="accent5">
              <a:lumMod val="60000"/>
              <a:lumOff val="40000"/>
            </a:schemeClr>
          </a:solidFill>
        </p:spPr>
        <p:txBody>
          <a:bodyPr>
            <a:spAutoFit/>
          </a:bodyPr>
          <a:lstStyle/>
          <a:p>
            <a:pPr>
              <a:defRPr/>
            </a:pPr>
            <a:r>
              <a:rPr lang="en-US" sz="2000" b="1" dirty="0">
                <a:solidFill>
                  <a:srgbClr val="FF0000"/>
                </a:solidFill>
              </a:rPr>
              <a:t>Segments customer</a:t>
            </a:r>
            <a:r>
              <a:rPr lang="en-US" sz="2000" b="1" dirty="0"/>
              <a:t> based on</a:t>
            </a:r>
          </a:p>
          <a:p>
            <a:pPr marL="342900" indent="-342900">
              <a:buFont typeface="Arial" panose="020B0604020202020204" pitchFamily="34" charset="0"/>
              <a:buChar char="•"/>
              <a:defRPr/>
            </a:pPr>
            <a:r>
              <a:rPr lang="en-US" sz="2000" b="1" dirty="0"/>
              <a:t> Demographic- </a:t>
            </a:r>
            <a:r>
              <a:rPr lang="en-US" sz="2000" dirty="0"/>
              <a:t>Name, gender, age, address, occupation, date of birth, social class, phone number, e-mail,…</a:t>
            </a:r>
          </a:p>
          <a:p>
            <a:pPr marL="342900" indent="-342900">
              <a:buFont typeface="Arial" panose="020B0604020202020204" pitchFamily="34" charset="0"/>
              <a:buChar char="•"/>
              <a:defRPr/>
            </a:pPr>
            <a:r>
              <a:rPr lang="en-US" sz="2000" b="1" dirty="0"/>
              <a:t>Psychographic - </a:t>
            </a:r>
            <a:r>
              <a:rPr lang="en-US" sz="2000" dirty="0"/>
              <a:t>Interests, values, lifestyle, culture preferences, religion, etc.</a:t>
            </a:r>
          </a:p>
          <a:p>
            <a:pPr marL="342900" indent="-342900">
              <a:buFont typeface="Arial" panose="020B0604020202020204" pitchFamily="34" charset="0"/>
              <a:buChar char="•"/>
              <a:defRPr/>
            </a:pPr>
            <a:r>
              <a:rPr lang="en-US" sz="2000" b="1" dirty="0"/>
              <a:t>Behavioristic -</a:t>
            </a:r>
            <a:r>
              <a:rPr lang="en-US" sz="2000" dirty="0"/>
              <a:t>Activities and habits of online stores usage.</a:t>
            </a:r>
          </a:p>
        </p:txBody>
      </p:sp>
      <p:sp>
        <p:nvSpPr>
          <p:cNvPr id="58380" name="TextBox 16"/>
          <p:cNvSpPr txBox="1">
            <a:spLocks noChangeArrowheads="1"/>
          </p:cNvSpPr>
          <p:nvPr/>
        </p:nvSpPr>
        <p:spPr bwMode="auto">
          <a:xfrm>
            <a:off x="8675688" y="6388100"/>
            <a:ext cx="3346450"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 &amp; Prescriptive   </a:t>
            </a:r>
          </a:p>
        </p:txBody>
      </p:sp>
      <p:sp>
        <p:nvSpPr>
          <p:cNvPr id="58381" name="TextBox 19"/>
          <p:cNvSpPr txBox="1">
            <a:spLocks noChangeArrowheads="1"/>
          </p:cNvSpPr>
          <p:nvPr/>
        </p:nvSpPr>
        <p:spPr bwMode="auto">
          <a:xfrm>
            <a:off x="6078538" y="6405563"/>
            <a:ext cx="259715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Multi-source Data</a:t>
            </a:r>
          </a:p>
        </p:txBody>
      </p:sp>
      <p:sp>
        <p:nvSpPr>
          <p:cNvPr id="58382" name="Rectangle 13"/>
          <p:cNvSpPr>
            <a:spLocks noChangeArrowheads="1"/>
          </p:cNvSpPr>
          <p:nvPr/>
        </p:nvSpPr>
        <p:spPr bwMode="auto">
          <a:xfrm>
            <a:off x="-1" y="919163"/>
            <a:ext cx="11953875" cy="10922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550"/>
              </a:lnSpc>
              <a:spcBef>
                <a:spcPts val="338"/>
              </a:spcBef>
            </a:pPr>
            <a:r>
              <a:rPr lang="en-US" altLang="en-US" b="1" dirty="0">
                <a:cs typeface="Times New Roman" panose="02020603050405020304" pitchFamily="18" charset="0"/>
              </a:rPr>
              <a:t>With data on consumer behavior from multiple sources such  as social media data , transaction history  - companies segment and target their customers and start to make personalized offers to those customers.</a:t>
            </a:r>
          </a:p>
        </p:txBody>
      </p:sp>
      <p:sp>
        <p:nvSpPr>
          <p:cNvPr id="58383" name="TextBox 19"/>
          <p:cNvSpPr txBox="1">
            <a:spLocks noChangeArrowheads="1"/>
          </p:cNvSpPr>
          <p:nvPr/>
        </p:nvSpPr>
        <p:spPr bwMode="auto">
          <a:xfrm>
            <a:off x="5905500" y="4084638"/>
            <a:ext cx="259715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Multi-source Data</a:t>
            </a:r>
          </a:p>
        </p:txBody>
      </p:sp>
      <p:sp>
        <p:nvSpPr>
          <p:cNvPr id="58384" name="TextBox 16"/>
          <p:cNvSpPr txBox="1">
            <a:spLocks noChangeArrowheads="1"/>
          </p:cNvSpPr>
          <p:nvPr/>
        </p:nvSpPr>
        <p:spPr bwMode="auto">
          <a:xfrm>
            <a:off x="8502650" y="4084638"/>
            <a:ext cx="351948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 &amp; Predictive   </a:t>
            </a:r>
          </a:p>
        </p:txBody>
      </p:sp>
    </p:spTree>
    <p:extLst>
      <p:ext uri="{BB962C8B-B14F-4D97-AF65-F5344CB8AC3E}">
        <p14:creationId xmlns:p14="http://schemas.microsoft.com/office/powerpoint/2010/main" val="4607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3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3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3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3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3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3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3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8373" grpId="0"/>
      <p:bldP spid="58374" grpId="0" animBg="1"/>
      <p:bldP spid="58376" grpId="0"/>
      <p:bldP spid="58378" grpId="0"/>
      <p:bldP spid="11" grpId="0" animBg="1"/>
      <p:bldP spid="58380" grpId="0" animBg="1"/>
      <p:bldP spid="58381" grpId="0" animBg="1"/>
      <p:bldP spid="58382" grpId="0" animBg="1"/>
      <p:bldP spid="58383" grpId="0" animBg="1"/>
      <p:bldP spid="5838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2700" y="4705350"/>
            <a:ext cx="11966575" cy="215265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p:cNvSpPr/>
          <p:nvPr/>
        </p:nvSpPr>
        <p:spPr>
          <a:xfrm>
            <a:off x="-12700" y="2255837"/>
            <a:ext cx="11966575" cy="245745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 name="Title 1"/>
          <p:cNvSpPr>
            <a:spLocks noGrp="1"/>
          </p:cNvSpPr>
          <p:nvPr>
            <p:ph type="title"/>
          </p:nvPr>
        </p:nvSpPr>
        <p:spPr/>
        <p:txBody>
          <a:bodyPr/>
          <a:lstStyle/>
          <a:p>
            <a:pPr>
              <a:defRPr/>
            </a:pPr>
            <a:r>
              <a:rPr lang="en-US" dirty="0" smtClean="0"/>
              <a:t>Predictive Support</a:t>
            </a:r>
            <a:endParaRPr lang="en-US" dirty="0"/>
          </a:p>
        </p:txBody>
      </p:sp>
      <p:sp>
        <p:nvSpPr>
          <p:cNvPr id="60421"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220CD7-2CF3-48F4-8C82-02464EB2BF15}" type="slidenum">
              <a:rPr lang="en-AU" altLang="en-US" sz="1400"/>
              <a:pPr/>
              <a:t>51</a:t>
            </a:fld>
            <a:endParaRPr lang="en-AU" altLang="en-US" sz="1400"/>
          </a:p>
        </p:txBody>
      </p:sp>
      <p:sp>
        <p:nvSpPr>
          <p:cNvPr id="60422" name="Rectangle 3"/>
          <p:cNvSpPr>
            <a:spLocks noChangeArrowheads="1"/>
          </p:cNvSpPr>
          <p:nvPr/>
        </p:nvSpPr>
        <p:spPr bwMode="auto">
          <a:xfrm>
            <a:off x="25400" y="1139825"/>
            <a:ext cx="11928475" cy="110807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200" b="1" dirty="0">
                <a:cs typeface="Times New Roman" panose="02020603050405020304" pitchFamily="18" charset="0"/>
              </a:rPr>
              <a:t>Through sensors and other machine-generated data can  identify when a malfunction is likely to  occur.</a:t>
            </a:r>
          </a:p>
          <a:p>
            <a:pPr eaLnBrk="1" hangingPunct="1"/>
            <a:r>
              <a:rPr lang="en-US" altLang="en-US" sz="2200" b="1" dirty="0">
                <a:cs typeface="Times New Roman" panose="02020603050405020304" pitchFamily="18" charset="0"/>
              </a:rPr>
              <a:t>Can then preemptively order parts and make  repairs in order to avoid downtime and  lost profits.</a:t>
            </a:r>
          </a:p>
        </p:txBody>
      </p:sp>
      <p:sp>
        <p:nvSpPr>
          <p:cNvPr id="60423" name="Rectangle 4"/>
          <p:cNvSpPr>
            <a:spLocks noChangeArrowheads="1"/>
          </p:cNvSpPr>
          <p:nvPr/>
        </p:nvSpPr>
        <p:spPr bwMode="auto">
          <a:xfrm>
            <a:off x="2153444" y="2297540"/>
            <a:ext cx="9794875" cy="199028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825"/>
              </a:lnSpc>
              <a:spcBef>
                <a:spcPts val="350"/>
              </a:spcBef>
            </a:pPr>
            <a:r>
              <a:rPr lang="en-US" altLang="en-US" sz="2200" b="1" dirty="0" smtClean="0">
                <a:solidFill>
                  <a:srgbClr val="FF0000"/>
                </a:solidFill>
                <a:cs typeface="Times New Roman" panose="02020603050405020304" pitchFamily="18" charset="0"/>
              </a:rPr>
              <a:t>Product Support</a:t>
            </a:r>
          </a:p>
          <a:p>
            <a:pPr marL="342900" indent="-342900" eaLnBrk="1" hangingPunct="1">
              <a:lnSpc>
                <a:spcPts val="2825"/>
              </a:lnSpc>
              <a:spcBef>
                <a:spcPts val="350"/>
              </a:spcBef>
              <a:buFont typeface="Arial" panose="020B0604020202020204" pitchFamily="34" charset="0"/>
              <a:buChar char="•"/>
            </a:pPr>
            <a:r>
              <a:rPr lang="en-US" altLang="en-US" sz="2200" b="1" dirty="0" smtClean="0">
                <a:cs typeface="Times New Roman" panose="02020603050405020304" pitchFamily="18" charset="0"/>
              </a:rPr>
              <a:t>Analyses </a:t>
            </a:r>
            <a:r>
              <a:rPr lang="en-US" altLang="en-US" sz="2200" b="1" dirty="0">
                <a:cs typeface="Times New Roman" panose="02020603050405020304" pitchFamily="18" charset="0"/>
              </a:rPr>
              <a:t>sensor data on their planes in order to identify patterns that indicate a potential malfunction or safety issue. </a:t>
            </a:r>
            <a:endParaRPr lang="en-US" altLang="en-US" sz="2200" b="1" dirty="0" smtClean="0">
              <a:cs typeface="Times New Roman" panose="02020603050405020304" pitchFamily="18" charset="0"/>
            </a:endParaRPr>
          </a:p>
          <a:p>
            <a:pPr marL="342900" indent="-342900" eaLnBrk="1" hangingPunct="1">
              <a:lnSpc>
                <a:spcPts val="2825"/>
              </a:lnSpc>
              <a:spcBef>
                <a:spcPts val="350"/>
              </a:spcBef>
              <a:buFont typeface="Arial" panose="020B0604020202020204" pitchFamily="34" charset="0"/>
              <a:buChar char="•"/>
            </a:pPr>
            <a:r>
              <a:rPr lang="en-US" altLang="en-US" sz="2200" b="1" dirty="0" smtClean="0">
                <a:cs typeface="Times New Roman" panose="02020603050405020304" pitchFamily="18" charset="0"/>
              </a:rPr>
              <a:t>address </a:t>
            </a:r>
            <a:r>
              <a:rPr lang="en-US" altLang="en-US" sz="2200" b="1" dirty="0">
                <a:cs typeface="Times New Roman" panose="02020603050405020304" pitchFamily="18" charset="0"/>
              </a:rPr>
              <a:t>potential problems and make necessary repairs without interrupting flights or putting passengers in danger.</a:t>
            </a:r>
          </a:p>
        </p:txBody>
      </p:sp>
      <p:sp>
        <p:nvSpPr>
          <p:cNvPr id="60424" name="object 12"/>
          <p:cNvSpPr>
            <a:spLocks noChangeArrowheads="1"/>
          </p:cNvSpPr>
          <p:nvPr/>
        </p:nvSpPr>
        <p:spPr bwMode="auto">
          <a:xfrm>
            <a:off x="25400" y="2708275"/>
            <a:ext cx="2144713" cy="14573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60425" name="TextBox 10"/>
          <p:cNvSpPr txBox="1">
            <a:spLocks noChangeArrowheads="1"/>
          </p:cNvSpPr>
          <p:nvPr/>
        </p:nvSpPr>
        <p:spPr bwMode="auto">
          <a:xfrm>
            <a:off x="-12700" y="4178300"/>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Travel</a:t>
            </a:r>
          </a:p>
        </p:txBody>
      </p:sp>
      <p:sp>
        <p:nvSpPr>
          <p:cNvPr id="60426" name="TextBox 19"/>
          <p:cNvSpPr txBox="1">
            <a:spLocks noChangeArrowheads="1"/>
          </p:cNvSpPr>
          <p:nvPr/>
        </p:nvSpPr>
        <p:spPr bwMode="auto">
          <a:xfrm>
            <a:off x="8337189" y="4266402"/>
            <a:ext cx="1895475" cy="460375"/>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Sensor Data</a:t>
            </a:r>
          </a:p>
        </p:txBody>
      </p:sp>
      <p:sp>
        <p:nvSpPr>
          <p:cNvPr id="60427" name="TextBox 16"/>
          <p:cNvSpPr txBox="1">
            <a:spLocks noChangeArrowheads="1"/>
          </p:cNvSpPr>
          <p:nvPr/>
        </p:nvSpPr>
        <p:spPr bwMode="auto">
          <a:xfrm>
            <a:off x="10313483" y="4200024"/>
            <a:ext cx="1612900"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a:t>
            </a:r>
          </a:p>
        </p:txBody>
      </p:sp>
      <p:sp>
        <p:nvSpPr>
          <p:cNvPr id="15" name="Rectangle 3"/>
          <p:cNvSpPr>
            <a:spLocks noChangeArrowheads="1"/>
          </p:cNvSpPr>
          <p:nvPr/>
        </p:nvSpPr>
        <p:spPr bwMode="auto">
          <a:xfrm>
            <a:off x="2266950" y="4705350"/>
            <a:ext cx="9686925" cy="1990288"/>
          </a:xfrm>
          <a:prstGeom prst="rect">
            <a:avLst/>
          </a:prstGeom>
          <a:solidFill>
            <a:schemeClr val="accent1">
              <a:lumMod val="20000"/>
              <a:lumOff val="80000"/>
            </a:schemeClr>
          </a:solidFill>
          <a:ln>
            <a:noFill/>
          </a:ln>
        </p:spPr>
        <p:txBody>
          <a:bodyPr>
            <a:spAutoFit/>
          </a:bodyPr>
          <a:lstStyle>
            <a:lvl1pPr marL="342900" indent="-342900">
              <a:spcBef>
                <a:spcPct val="20000"/>
              </a:spcBef>
              <a:buClr>
                <a:srgbClr val="660066"/>
              </a:buClr>
              <a:buFont typeface="Wingdings 2" panose="05020102010507070707" pitchFamily="18" charset="2"/>
              <a:buChar char="²"/>
              <a:defRPr sz="3200">
                <a:solidFill>
                  <a:schemeClr val="tx1"/>
                </a:solidFill>
                <a:latin typeface="Times New Roman" panose="02020603050405020304" pitchFamily="18" charset="0"/>
              </a:defRPr>
            </a:lvl1pPr>
            <a:lvl2pPr marL="742950" indent="-285750">
              <a:spcBef>
                <a:spcPct val="20000"/>
              </a:spcBef>
              <a:buClr>
                <a:srgbClr val="660066"/>
              </a:buClr>
              <a:buFont typeface="ZapfDingbats"/>
              <a:buChar char="v"/>
              <a:defRPr sz="2800" b="1">
                <a:solidFill>
                  <a:srgbClr val="990033"/>
                </a:solidFill>
                <a:latin typeface="Times New Roman" panose="02020603050405020304" pitchFamily="18" charset="0"/>
              </a:defRPr>
            </a:lvl2pPr>
            <a:lvl3pPr marL="1143000" indent="-228600">
              <a:spcBef>
                <a:spcPct val="20000"/>
              </a:spcBef>
              <a:buClr>
                <a:srgbClr val="660066"/>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660066"/>
              </a:buClr>
              <a:buFont typeface="Wingdings" panose="05000000000000000000" pitchFamily="2" charset="2"/>
              <a:buChar char="ü"/>
              <a:defRPr sz="2000" b="1">
                <a:solidFill>
                  <a:srgbClr val="990033"/>
                </a:solidFill>
                <a:latin typeface="Times New Roman" panose="02020603050405020304" pitchFamily="18" charset="0"/>
              </a:defRPr>
            </a:lvl4pPr>
            <a:lvl5pPr marL="2057400" indent="-228600">
              <a:spcBef>
                <a:spcPct val="20000"/>
              </a:spcBef>
              <a:buClr>
                <a:srgbClr val="660066"/>
              </a:buClr>
              <a:buFont typeface="MS Outlook" panose="05010100010000000000" pitchFamily="2" charset="2"/>
              <a:buChar char="A"/>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660066"/>
              </a:buClr>
              <a:buFont typeface="MS Outlook" panose="05010100010000000000" pitchFamily="2" charset="2"/>
              <a:buChar char="A"/>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660066"/>
              </a:buClr>
              <a:buFont typeface="MS Outlook" panose="05010100010000000000" pitchFamily="2" charset="2"/>
              <a:buChar char="A"/>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660066"/>
              </a:buClr>
              <a:buFont typeface="MS Outlook" panose="05010100010000000000" pitchFamily="2" charset="2"/>
              <a:buChar char="A"/>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660066"/>
              </a:buClr>
              <a:buFont typeface="MS Outlook" panose="05010100010000000000" pitchFamily="2" charset="2"/>
              <a:buChar char="A"/>
              <a:defRPr sz="2000">
                <a:solidFill>
                  <a:schemeClr val="tx1"/>
                </a:solidFill>
                <a:latin typeface="Times New Roman" panose="02020603050405020304" pitchFamily="18" charset="0"/>
              </a:defRPr>
            </a:lvl9pPr>
          </a:lstStyle>
          <a:p>
            <a:pPr marL="0" indent="0" eaLnBrk="1" hangingPunct="1">
              <a:lnSpc>
                <a:spcPts val="2825"/>
              </a:lnSpc>
              <a:spcBef>
                <a:spcPts val="350"/>
              </a:spcBef>
              <a:buClrTx/>
              <a:buNone/>
              <a:defRPr/>
            </a:pPr>
            <a:r>
              <a:rPr lang="en-US" altLang="en-US" sz="2200" b="1" dirty="0" smtClean="0">
                <a:solidFill>
                  <a:srgbClr val="FF0000"/>
                </a:solidFill>
                <a:cs typeface="Times New Roman" panose="02020603050405020304" pitchFamily="18" charset="0"/>
              </a:rPr>
              <a:t>Application Support</a:t>
            </a:r>
          </a:p>
          <a:p>
            <a:pPr eaLnBrk="1" hangingPunct="1">
              <a:lnSpc>
                <a:spcPts val="2825"/>
              </a:lnSpc>
              <a:spcBef>
                <a:spcPts val="350"/>
              </a:spcBef>
              <a:buClrTx/>
              <a:buFont typeface="Arial" panose="020B0604020202020204" pitchFamily="34" charset="0"/>
              <a:buChar char="•"/>
              <a:defRPr/>
            </a:pPr>
            <a:r>
              <a:rPr lang="en-US" altLang="en-US" sz="2200" b="1" dirty="0" smtClean="0">
                <a:cs typeface="Times New Roman" panose="02020603050405020304" pitchFamily="18" charset="0"/>
              </a:rPr>
              <a:t>Uses real-time wire data analytics to detect problems in its applications and prioritize which issues should be addressed first. </a:t>
            </a:r>
          </a:p>
          <a:p>
            <a:pPr eaLnBrk="1" hangingPunct="1">
              <a:lnSpc>
                <a:spcPts val="2825"/>
              </a:lnSpc>
              <a:spcBef>
                <a:spcPts val="350"/>
              </a:spcBef>
              <a:buClrTx/>
              <a:buFont typeface="Arial" panose="020B0604020202020204" pitchFamily="34" charset="0"/>
              <a:buChar char="•"/>
              <a:defRPr/>
            </a:pPr>
            <a:r>
              <a:rPr lang="en-US" altLang="en-US" sz="2200" b="1" dirty="0" smtClean="0">
                <a:cs typeface="Times New Roman" panose="02020603050405020304" pitchFamily="18" charset="0"/>
              </a:rPr>
              <a:t>Uses big data to determine the impact of a particular market event, as well as its original cause.</a:t>
            </a:r>
          </a:p>
        </p:txBody>
      </p:sp>
      <p:sp>
        <p:nvSpPr>
          <p:cNvPr id="60429" name="object 12"/>
          <p:cNvSpPr>
            <a:spLocks noChangeArrowheads="1"/>
          </p:cNvSpPr>
          <p:nvPr/>
        </p:nvSpPr>
        <p:spPr bwMode="auto">
          <a:xfrm>
            <a:off x="98425" y="4895850"/>
            <a:ext cx="2157413" cy="4222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60430" name="TextBox 10"/>
          <p:cNvSpPr txBox="1">
            <a:spLocks noChangeArrowheads="1"/>
          </p:cNvSpPr>
          <p:nvPr/>
        </p:nvSpPr>
        <p:spPr bwMode="auto">
          <a:xfrm>
            <a:off x="-12700" y="5305580"/>
            <a:ext cx="2268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a:t>
            </a:r>
            <a:r>
              <a:rPr lang="en-IN" altLang="en-US" b="1" dirty="0"/>
              <a:t>Financial</a:t>
            </a:r>
          </a:p>
        </p:txBody>
      </p:sp>
      <p:sp>
        <p:nvSpPr>
          <p:cNvPr id="60431" name="TextBox 19"/>
          <p:cNvSpPr txBox="1">
            <a:spLocks noChangeArrowheads="1"/>
          </p:cNvSpPr>
          <p:nvPr/>
        </p:nvSpPr>
        <p:spPr bwMode="auto">
          <a:xfrm>
            <a:off x="8186738" y="6292850"/>
            <a:ext cx="2168525" cy="461963"/>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Real-time Data</a:t>
            </a:r>
          </a:p>
        </p:txBody>
      </p:sp>
      <p:sp>
        <p:nvSpPr>
          <p:cNvPr id="60432" name="TextBox 16"/>
          <p:cNvSpPr txBox="1">
            <a:spLocks noChangeArrowheads="1"/>
          </p:cNvSpPr>
          <p:nvPr/>
        </p:nvSpPr>
        <p:spPr bwMode="auto">
          <a:xfrm>
            <a:off x="10321925" y="6284913"/>
            <a:ext cx="1509713"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Predictive</a:t>
            </a:r>
          </a:p>
        </p:txBody>
      </p:sp>
    </p:spTree>
    <p:extLst>
      <p:ext uri="{BB962C8B-B14F-4D97-AF65-F5344CB8AC3E}">
        <p14:creationId xmlns:p14="http://schemas.microsoft.com/office/powerpoint/2010/main" val="23534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4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4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4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4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4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4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60421" grpId="0"/>
      <p:bldP spid="60422" grpId="0" animBg="1"/>
      <p:bldP spid="60423" grpId="0" animBg="1"/>
      <p:bldP spid="60424" grpId="0" animBg="1"/>
      <p:bldP spid="60425" grpId="0"/>
      <p:bldP spid="60426" grpId="0" animBg="1"/>
      <p:bldP spid="60427" grpId="0" animBg="1"/>
      <p:bldP spid="15" grpId="0" animBg="1"/>
      <p:bldP spid="60429" grpId="0" animBg="1"/>
      <p:bldP spid="60430" grpId="0"/>
      <p:bldP spid="60431" grpId="0" animBg="1"/>
      <p:bldP spid="604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4762500"/>
            <a:ext cx="12022138" cy="209073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 name="Rectangle 14"/>
          <p:cNvSpPr/>
          <p:nvPr/>
        </p:nvSpPr>
        <p:spPr>
          <a:xfrm>
            <a:off x="-23019" y="1814513"/>
            <a:ext cx="12022138" cy="2932113"/>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 name="Title 1"/>
          <p:cNvSpPr>
            <a:spLocks noGrp="1"/>
          </p:cNvSpPr>
          <p:nvPr>
            <p:ph type="title"/>
          </p:nvPr>
        </p:nvSpPr>
        <p:spPr/>
        <p:txBody>
          <a:bodyPr/>
          <a:lstStyle/>
          <a:p>
            <a:pPr>
              <a:defRPr/>
            </a:pPr>
            <a:r>
              <a:rPr lang="en-US" dirty="0" smtClean="0"/>
              <a:t>Market Basket Analysis</a:t>
            </a:r>
            <a:endParaRPr lang="en-US" dirty="0"/>
          </a:p>
        </p:txBody>
      </p:sp>
      <p:sp>
        <p:nvSpPr>
          <p:cNvPr id="61445"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0CB236E-C5EA-4321-B773-83ECAA9E8AAE}" type="slidenum">
              <a:rPr lang="en-AU" altLang="en-US" sz="1400"/>
              <a:pPr/>
              <a:t>52</a:t>
            </a:fld>
            <a:endParaRPr lang="en-AU" altLang="en-US" sz="1400"/>
          </a:p>
        </p:txBody>
      </p:sp>
      <p:sp>
        <p:nvSpPr>
          <p:cNvPr id="61446" name="Rectangle 3"/>
          <p:cNvSpPr>
            <a:spLocks noChangeArrowheads="1"/>
          </p:cNvSpPr>
          <p:nvPr/>
        </p:nvSpPr>
        <p:spPr bwMode="auto">
          <a:xfrm>
            <a:off x="22225" y="1066800"/>
            <a:ext cx="11931650" cy="75882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550"/>
              </a:lnSpc>
              <a:spcBef>
                <a:spcPts val="1275"/>
              </a:spcBef>
            </a:pPr>
            <a:r>
              <a:rPr lang="en-US" altLang="en-US" b="1" dirty="0">
                <a:cs typeface="Times New Roman" panose="02020603050405020304" pitchFamily="18" charset="0"/>
              </a:rPr>
              <a:t>By  quickly pulling data together from multiple sources, retailers can better optimize their product selection and pricing, as well as  decide where to target ads.</a:t>
            </a:r>
          </a:p>
        </p:txBody>
      </p:sp>
      <p:sp>
        <p:nvSpPr>
          <p:cNvPr id="61447" name="object 34"/>
          <p:cNvSpPr>
            <a:spLocks noChangeArrowheads="1"/>
          </p:cNvSpPr>
          <p:nvPr/>
        </p:nvSpPr>
        <p:spPr bwMode="auto">
          <a:xfrm>
            <a:off x="22225" y="1898650"/>
            <a:ext cx="9036050" cy="21542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61448" name="object 38"/>
          <p:cNvSpPr>
            <a:spLocks noChangeArrowheads="1"/>
          </p:cNvSpPr>
          <p:nvPr/>
        </p:nvSpPr>
        <p:spPr bwMode="auto">
          <a:xfrm>
            <a:off x="169863" y="4833938"/>
            <a:ext cx="2014537" cy="13239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61449" name="Rectangle 6"/>
          <p:cNvSpPr>
            <a:spLocks noChangeArrowheads="1"/>
          </p:cNvSpPr>
          <p:nvPr/>
        </p:nvSpPr>
        <p:spPr bwMode="auto">
          <a:xfrm>
            <a:off x="2252663" y="1873250"/>
            <a:ext cx="9634537" cy="21698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lnSpc>
                <a:spcPts val="2600"/>
              </a:lnSpc>
              <a:spcBef>
                <a:spcPts val="150"/>
              </a:spcBef>
            </a:pPr>
            <a:r>
              <a:rPr lang="en-US" altLang="en-US" sz="2000" b="1" dirty="0" smtClean="0">
                <a:solidFill>
                  <a:srgbClr val="FF0000"/>
                </a:solidFill>
                <a:cs typeface="Times New Roman" panose="02020603050405020304" pitchFamily="18" charset="0"/>
              </a:rPr>
              <a:t>Product Design</a:t>
            </a:r>
          </a:p>
          <a:p>
            <a:pPr eaLnBrk="1" hangingPunct="1">
              <a:lnSpc>
                <a:spcPts val="2600"/>
              </a:lnSpc>
              <a:spcBef>
                <a:spcPts val="150"/>
              </a:spcBef>
              <a:buFont typeface="Arial" panose="020B0604020202020204" pitchFamily="34" charset="0"/>
              <a:buChar char="•"/>
            </a:pPr>
            <a:r>
              <a:rPr lang="en-US" altLang="en-US" sz="2000" b="1" dirty="0" smtClean="0">
                <a:cs typeface="Times New Roman" panose="02020603050405020304" pitchFamily="18" charset="0"/>
              </a:rPr>
              <a:t>Uses </a:t>
            </a:r>
            <a:r>
              <a:rPr lang="en-US" altLang="en-US" sz="2000" b="1" dirty="0">
                <a:cs typeface="Times New Roman" panose="02020603050405020304" pitchFamily="18" charset="0"/>
              </a:rPr>
              <a:t>simulation models </a:t>
            </a:r>
            <a:r>
              <a:rPr lang="en-US" altLang="en-US" sz="2000" b="1" dirty="0" smtClean="0">
                <a:cs typeface="Times New Roman" panose="02020603050405020304" pitchFamily="18" charset="0"/>
              </a:rPr>
              <a:t>&amp; </a:t>
            </a:r>
            <a:r>
              <a:rPr lang="en-US" altLang="en-US" sz="2000" b="1" dirty="0">
                <a:cs typeface="Times New Roman" panose="02020603050405020304" pitchFamily="18" charset="0"/>
              </a:rPr>
              <a:t>predictive analytics </a:t>
            </a:r>
            <a:r>
              <a:rPr lang="en-US" altLang="en-US" sz="2000" b="1" dirty="0" smtClean="0">
                <a:cs typeface="Times New Roman" panose="02020603050405020304" pitchFamily="18" charset="0"/>
              </a:rPr>
              <a:t>-to </a:t>
            </a:r>
            <a:r>
              <a:rPr lang="en-US" altLang="en-US" sz="2000" b="1" dirty="0">
                <a:cs typeface="Times New Roman" panose="02020603050405020304" pitchFamily="18" charset="0"/>
              </a:rPr>
              <a:t>create the best design for </a:t>
            </a:r>
            <a:r>
              <a:rPr lang="en-US" altLang="en-US" sz="2000" b="1" dirty="0" smtClean="0">
                <a:cs typeface="Times New Roman" panose="02020603050405020304" pitchFamily="18" charset="0"/>
              </a:rPr>
              <a:t>products</a:t>
            </a:r>
            <a:r>
              <a:rPr lang="en-US" altLang="en-US" sz="2000" b="1" dirty="0">
                <a:cs typeface="Times New Roman" panose="02020603050405020304" pitchFamily="18" charset="0"/>
              </a:rPr>
              <a:t>. </a:t>
            </a:r>
          </a:p>
          <a:p>
            <a:pPr eaLnBrk="1" hangingPunct="1">
              <a:lnSpc>
                <a:spcPts val="2600"/>
              </a:lnSpc>
              <a:spcBef>
                <a:spcPts val="150"/>
              </a:spcBef>
              <a:buFont typeface="Arial" panose="020B0604020202020204" pitchFamily="34" charset="0"/>
              <a:buChar char="•"/>
            </a:pPr>
            <a:r>
              <a:rPr lang="en-US" altLang="en-US" sz="2000" b="1" dirty="0">
                <a:cs typeface="Times New Roman" panose="02020603050405020304" pitchFamily="18" charset="0"/>
              </a:rPr>
              <a:t>Creates &amp; sorts through </a:t>
            </a:r>
            <a:r>
              <a:rPr lang="en-US" altLang="en-US" sz="2000" b="1" dirty="0" smtClean="0">
                <a:cs typeface="Times New Roman" panose="02020603050405020304" pitchFamily="18" charset="0"/>
              </a:rPr>
              <a:t>iterations </a:t>
            </a:r>
            <a:r>
              <a:rPr lang="en-US" altLang="en-US" sz="2000" b="1" dirty="0">
                <a:cs typeface="Times New Roman" panose="02020603050405020304" pitchFamily="18" charset="0"/>
              </a:rPr>
              <a:t>-to develop the best design for a disposable diaper.</a:t>
            </a:r>
          </a:p>
          <a:p>
            <a:pPr eaLnBrk="1" hangingPunct="1">
              <a:lnSpc>
                <a:spcPts val="2600"/>
              </a:lnSpc>
              <a:spcBef>
                <a:spcPts val="150"/>
              </a:spcBef>
              <a:buFont typeface="Arial" panose="020B0604020202020204" pitchFamily="34" charset="0"/>
              <a:buChar char="•"/>
            </a:pPr>
            <a:r>
              <a:rPr lang="en-US" altLang="en-US" sz="2000" b="1" dirty="0">
                <a:cs typeface="Times New Roman" panose="02020603050405020304" pitchFamily="18" charset="0"/>
              </a:rPr>
              <a:t>Uses predictive analytics to determine how moisture affects the fragrance molecules in dish soap, so the right fragrance comes out at the right time in the dishwashing process.</a:t>
            </a:r>
          </a:p>
        </p:txBody>
      </p:sp>
      <p:sp>
        <p:nvSpPr>
          <p:cNvPr id="61450" name="TextBox 19"/>
          <p:cNvSpPr txBox="1">
            <a:spLocks noChangeArrowheads="1"/>
          </p:cNvSpPr>
          <p:nvPr/>
        </p:nvSpPr>
        <p:spPr bwMode="auto">
          <a:xfrm>
            <a:off x="4840288" y="4351338"/>
            <a:ext cx="259715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Real-time Data</a:t>
            </a:r>
          </a:p>
        </p:txBody>
      </p:sp>
      <p:sp>
        <p:nvSpPr>
          <p:cNvPr id="61451" name="TextBox 16"/>
          <p:cNvSpPr txBox="1">
            <a:spLocks noChangeArrowheads="1"/>
          </p:cNvSpPr>
          <p:nvPr/>
        </p:nvSpPr>
        <p:spPr bwMode="auto">
          <a:xfrm>
            <a:off x="7437438" y="4340225"/>
            <a:ext cx="3519487"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Predictive</a:t>
            </a:r>
          </a:p>
        </p:txBody>
      </p:sp>
      <p:sp>
        <p:nvSpPr>
          <p:cNvPr id="10" name="Rectangle 9"/>
          <p:cNvSpPr/>
          <p:nvPr/>
        </p:nvSpPr>
        <p:spPr>
          <a:xfrm>
            <a:off x="2436813" y="4757738"/>
            <a:ext cx="9517062" cy="1631216"/>
          </a:xfrm>
          <a:prstGeom prst="rect">
            <a:avLst/>
          </a:prstGeom>
          <a:solidFill>
            <a:schemeClr val="accent5">
              <a:lumMod val="60000"/>
              <a:lumOff val="40000"/>
            </a:schemeClr>
          </a:solidFill>
        </p:spPr>
        <p:txBody>
          <a:bodyPr>
            <a:spAutoFit/>
          </a:bodyPr>
          <a:lstStyle/>
          <a:p>
            <a:pPr eaLnBrk="1" hangingPunct="1">
              <a:spcBef>
                <a:spcPts val="0"/>
              </a:spcBef>
              <a:defRPr/>
            </a:pPr>
            <a:r>
              <a:rPr lang="en-US" altLang="en-US" sz="2000" b="1" dirty="0" smtClean="0">
                <a:solidFill>
                  <a:srgbClr val="FF0000"/>
                </a:solidFill>
                <a:cs typeface="Times New Roman" panose="02020603050405020304" pitchFamily="18" charset="0"/>
              </a:rPr>
              <a:t>Product Quality</a:t>
            </a:r>
          </a:p>
          <a:p>
            <a:pPr marL="342900" indent="-342900" eaLnBrk="1" hangingPunct="1">
              <a:spcBef>
                <a:spcPts val="0"/>
              </a:spcBef>
              <a:buFont typeface="Arial" panose="020B0604020202020204" pitchFamily="34" charset="0"/>
              <a:buChar char="•"/>
              <a:defRPr/>
            </a:pPr>
            <a:r>
              <a:rPr lang="en-US" altLang="en-US" sz="2000" b="1" dirty="0" smtClean="0">
                <a:cs typeface="Times New Roman" panose="02020603050405020304" pitchFamily="18" charset="0"/>
              </a:rPr>
              <a:t>Uses </a:t>
            </a:r>
            <a:r>
              <a:rPr lang="en-US" altLang="en-US" sz="2000" b="1" dirty="0">
                <a:cs typeface="Times New Roman" panose="02020603050405020304" pitchFamily="18" charset="0"/>
              </a:rPr>
              <a:t>an algorithm </a:t>
            </a:r>
            <a:r>
              <a:rPr lang="en-US" altLang="en-US" sz="2000" b="1" dirty="0" smtClean="0">
                <a:cs typeface="Times New Roman" panose="02020603050405020304" pitchFamily="18" charset="0"/>
              </a:rPr>
              <a:t>- </a:t>
            </a:r>
            <a:r>
              <a:rPr lang="en-US" altLang="en-US" sz="2000" b="1" dirty="0">
                <a:cs typeface="Times New Roman" panose="02020603050405020304" pitchFamily="18" charset="0"/>
              </a:rPr>
              <a:t>ensure </a:t>
            </a:r>
            <a:r>
              <a:rPr lang="en-US" altLang="en-US" sz="2000" b="1" dirty="0" smtClean="0">
                <a:cs typeface="Times New Roman" panose="02020603050405020304" pitchFamily="18" charset="0"/>
              </a:rPr>
              <a:t>-orange </a:t>
            </a:r>
            <a:r>
              <a:rPr lang="en-US" altLang="en-US" sz="2000" b="1" dirty="0">
                <a:cs typeface="Times New Roman" panose="02020603050405020304" pitchFamily="18" charset="0"/>
              </a:rPr>
              <a:t>juice has a consistent taste throughout the </a:t>
            </a:r>
            <a:r>
              <a:rPr lang="en-US" altLang="en-US" sz="2000" b="1" dirty="0" smtClean="0">
                <a:cs typeface="Times New Roman" panose="02020603050405020304" pitchFamily="18" charset="0"/>
              </a:rPr>
              <a:t>year</a:t>
            </a:r>
            <a:r>
              <a:rPr lang="en-US" altLang="en-US" sz="2000" b="1" dirty="0">
                <a:cs typeface="Times New Roman" panose="02020603050405020304" pitchFamily="18" charset="0"/>
              </a:rPr>
              <a:t>.</a:t>
            </a:r>
          </a:p>
          <a:p>
            <a:pPr marL="342900" indent="-342900" eaLnBrk="1" hangingPunct="1">
              <a:spcBef>
                <a:spcPts val="0"/>
              </a:spcBef>
              <a:buFont typeface="Arial" panose="020B0604020202020204" pitchFamily="34" charset="0"/>
              <a:buChar char="•"/>
              <a:defRPr/>
            </a:pPr>
            <a:r>
              <a:rPr lang="en-US" altLang="en-US" sz="2000" b="1" dirty="0" smtClean="0">
                <a:cs typeface="Times New Roman" panose="02020603050405020304" pitchFamily="18" charset="0"/>
              </a:rPr>
              <a:t>incorporates </a:t>
            </a:r>
            <a:r>
              <a:rPr lang="en-US" altLang="en-US" sz="2000" b="1" dirty="0">
                <a:cs typeface="Times New Roman" panose="02020603050405020304" pitchFamily="18" charset="0"/>
              </a:rPr>
              <a:t>satellite imagery, crop yields, consumer preferences and details about the </a:t>
            </a:r>
            <a:r>
              <a:rPr lang="en-US" altLang="en-US" sz="2000" b="1" dirty="0" err="1">
                <a:cs typeface="Times New Roman" panose="02020603050405020304" pitchFamily="18" charset="0"/>
              </a:rPr>
              <a:t>flavours</a:t>
            </a:r>
            <a:r>
              <a:rPr lang="en-US" altLang="en-US" sz="2000" b="1" dirty="0">
                <a:cs typeface="Times New Roman" panose="02020603050405020304" pitchFamily="18" charset="0"/>
              </a:rPr>
              <a:t> that make up a particular fruit in </a:t>
            </a:r>
            <a:r>
              <a:rPr lang="en-US" altLang="en-US" sz="2000" b="1" dirty="0" smtClean="0">
                <a:cs typeface="Times New Roman" panose="02020603050405020304" pitchFamily="18" charset="0"/>
              </a:rPr>
              <a:t>order to </a:t>
            </a:r>
            <a:r>
              <a:rPr lang="en-US" altLang="en-US" sz="2000" b="1" dirty="0">
                <a:cs typeface="Times New Roman" panose="02020603050405020304" pitchFamily="18" charset="0"/>
              </a:rPr>
              <a:t>determine how the juice should be blended.</a:t>
            </a:r>
          </a:p>
        </p:txBody>
      </p:sp>
      <p:sp>
        <p:nvSpPr>
          <p:cNvPr id="61453" name="TextBox 19"/>
          <p:cNvSpPr txBox="1">
            <a:spLocks noChangeArrowheads="1"/>
          </p:cNvSpPr>
          <p:nvPr/>
        </p:nvSpPr>
        <p:spPr bwMode="auto">
          <a:xfrm>
            <a:off x="4300538" y="6396038"/>
            <a:ext cx="5538787"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Satellite image, crop yield, consumer Data</a:t>
            </a:r>
          </a:p>
        </p:txBody>
      </p:sp>
      <p:sp>
        <p:nvSpPr>
          <p:cNvPr id="61454" name="TextBox 16"/>
          <p:cNvSpPr txBox="1">
            <a:spLocks noChangeArrowheads="1"/>
          </p:cNvSpPr>
          <p:nvPr/>
        </p:nvSpPr>
        <p:spPr bwMode="auto">
          <a:xfrm>
            <a:off x="10360025" y="6391275"/>
            <a:ext cx="1593850"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a:t>
            </a:r>
          </a:p>
        </p:txBody>
      </p:sp>
      <p:sp>
        <p:nvSpPr>
          <p:cNvPr id="61455" name="TextBox 10"/>
          <p:cNvSpPr txBox="1">
            <a:spLocks noChangeArrowheads="1"/>
          </p:cNvSpPr>
          <p:nvPr/>
        </p:nvSpPr>
        <p:spPr bwMode="auto">
          <a:xfrm>
            <a:off x="39688" y="4295775"/>
            <a:ext cx="4500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Household Ret</a:t>
            </a:r>
            <a:r>
              <a:rPr lang="en-IN" altLang="en-US"/>
              <a:t>ail</a:t>
            </a:r>
          </a:p>
        </p:txBody>
      </p:sp>
      <p:sp>
        <p:nvSpPr>
          <p:cNvPr id="61456" name="TextBox 10"/>
          <p:cNvSpPr txBox="1">
            <a:spLocks noChangeArrowheads="1"/>
          </p:cNvSpPr>
          <p:nvPr/>
        </p:nvSpPr>
        <p:spPr bwMode="auto">
          <a:xfrm>
            <a:off x="163513" y="6391275"/>
            <a:ext cx="288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Food</a:t>
            </a:r>
          </a:p>
        </p:txBody>
      </p:sp>
    </p:spTree>
    <p:extLst>
      <p:ext uri="{BB962C8B-B14F-4D97-AF65-F5344CB8AC3E}">
        <p14:creationId xmlns:p14="http://schemas.microsoft.com/office/powerpoint/2010/main" val="416282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4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4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4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61445" grpId="0"/>
      <p:bldP spid="61446" grpId="0" animBg="1"/>
      <p:bldP spid="61447" grpId="0" animBg="1"/>
      <p:bldP spid="61448" grpId="0" animBg="1"/>
      <p:bldP spid="61449" grpId="0" animBg="1"/>
      <p:bldP spid="61450" grpId="0" animBg="1"/>
      <p:bldP spid="61451" grpId="0" animBg="1"/>
      <p:bldP spid="10" grpId="0" animBg="1"/>
      <p:bldP spid="61453" grpId="0" animBg="1"/>
      <p:bldP spid="61454" grpId="0" animBg="1"/>
      <p:bldP spid="61455" grpId="0"/>
      <p:bldP spid="614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4052167"/>
            <a:ext cx="11888787" cy="211613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Rectangle 15"/>
          <p:cNvSpPr/>
          <p:nvPr/>
        </p:nvSpPr>
        <p:spPr>
          <a:xfrm>
            <a:off x="0" y="2011363"/>
            <a:ext cx="11953875" cy="2027237"/>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 name="Title 1"/>
          <p:cNvSpPr>
            <a:spLocks noGrp="1"/>
          </p:cNvSpPr>
          <p:nvPr>
            <p:ph type="title"/>
          </p:nvPr>
        </p:nvSpPr>
        <p:spPr/>
        <p:txBody>
          <a:bodyPr/>
          <a:lstStyle/>
          <a:p>
            <a:pPr>
              <a:defRPr/>
            </a:pPr>
            <a:r>
              <a:rPr lang="en-US" dirty="0" smtClean="0"/>
              <a:t>Predict Security Threats</a:t>
            </a:r>
            <a:endParaRPr lang="en-US" dirty="0"/>
          </a:p>
        </p:txBody>
      </p:sp>
      <p:sp>
        <p:nvSpPr>
          <p:cNvPr id="6246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B4C9A5C-E0B9-44D8-B1A7-71D386B47179}" type="slidenum">
              <a:rPr lang="en-AU" altLang="en-US" sz="1400"/>
              <a:pPr/>
              <a:t>53</a:t>
            </a:fld>
            <a:endParaRPr lang="en-AU" altLang="en-US" sz="1400"/>
          </a:p>
        </p:txBody>
      </p:sp>
      <p:sp>
        <p:nvSpPr>
          <p:cNvPr id="62470" name="Rectangle 3"/>
          <p:cNvSpPr>
            <a:spLocks noChangeArrowheads="1"/>
          </p:cNvSpPr>
          <p:nvPr/>
        </p:nvSpPr>
        <p:spPr bwMode="auto">
          <a:xfrm>
            <a:off x="39688" y="1195388"/>
            <a:ext cx="11914187" cy="75882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550"/>
              </a:lnSpc>
              <a:spcBef>
                <a:spcPts val="1225"/>
              </a:spcBef>
            </a:pPr>
            <a:r>
              <a:rPr lang="en-US" altLang="en-US" b="1" dirty="0">
                <a:cs typeface="Times New Roman" panose="02020603050405020304" pitchFamily="18" charset="0"/>
              </a:rPr>
              <a:t>Track trends in security breaches and allow </a:t>
            </a:r>
            <a:r>
              <a:rPr lang="en-US" altLang="en-US" b="1" dirty="0" err="1">
                <a:cs typeface="Times New Roman" panose="02020603050405020304" pitchFamily="18" charset="0"/>
              </a:rPr>
              <a:t>companiesto</a:t>
            </a:r>
            <a:r>
              <a:rPr lang="en-US" altLang="en-US" b="1" dirty="0">
                <a:cs typeface="Times New Roman" panose="02020603050405020304" pitchFamily="18" charset="0"/>
              </a:rPr>
              <a:t> proactively go after threats before they strike.</a:t>
            </a:r>
          </a:p>
        </p:txBody>
      </p:sp>
      <p:sp>
        <p:nvSpPr>
          <p:cNvPr id="62471" name="object 38"/>
          <p:cNvSpPr>
            <a:spLocks noChangeArrowheads="1"/>
          </p:cNvSpPr>
          <p:nvPr/>
        </p:nvSpPr>
        <p:spPr bwMode="auto">
          <a:xfrm>
            <a:off x="-119063" y="4341813"/>
            <a:ext cx="2590801" cy="7747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62472" name="object 41"/>
          <p:cNvSpPr>
            <a:spLocks noChangeArrowheads="1"/>
          </p:cNvSpPr>
          <p:nvPr/>
        </p:nvSpPr>
        <p:spPr bwMode="auto">
          <a:xfrm>
            <a:off x="39688" y="2108200"/>
            <a:ext cx="2319337" cy="9413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8" name="Rectangle 7"/>
          <p:cNvSpPr/>
          <p:nvPr/>
        </p:nvSpPr>
        <p:spPr>
          <a:xfrm>
            <a:off x="2349284" y="1997201"/>
            <a:ext cx="9614333" cy="1413207"/>
          </a:xfrm>
          <a:prstGeom prst="rect">
            <a:avLst/>
          </a:prstGeom>
          <a:solidFill>
            <a:srgbClr val="FFCCFF"/>
          </a:solidFill>
        </p:spPr>
        <p:txBody>
          <a:bodyPr wrap="square">
            <a:spAutoFit/>
          </a:bodyPr>
          <a:lstStyle/>
          <a:p>
            <a:pPr marL="23931" marR="932" eaLnBrk="1" hangingPunct="1">
              <a:lnSpc>
                <a:spcPts val="2039"/>
              </a:lnSpc>
              <a:spcBef>
                <a:spcPts val="102"/>
              </a:spcBef>
              <a:defRPr/>
            </a:pPr>
            <a:r>
              <a:rPr lang="en-US" sz="2000" b="1" dirty="0" smtClean="0">
                <a:solidFill>
                  <a:srgbClr val="FF0000"/>
                </a:solidFill>
                <a:latin typeface="Times New Roman"/>
                <a:cs typeface="Times New Roman"/>
              </a:rPr>
              <a:t>Victim Detection</a:t>
            </a:r>
          </a:p>
          <a:p>
            <a:pPr marL="366831" marR="932" indent="-342900" eaLnBrk="1" hangingPunct="1">
              <a:lnSpc>
                <a:spcPts val="2039"/>
              </a:lnSpc>
              <a:spcBef>
                <a:spcPts val="102"/>
              </a:spcBef>
              <a:buFont typeface="Arial" panose="020B0604020202020204" pitchFamily="34" charset="0"/>
              <a:buChar char="•"/>
              <a:defRPr/>
            </a:pPr>
            <a:r>
              <a:rPr lang="en-US" sz="2000" b="1" dirty="0" smtClean="0">
                <a:solidFill>
                  <a:srgbClr val="656565"/>
                </a:solidFill>
                <a:latin typeface="Times New Roman"/>
                <a:cs typeface="Times New Roman"/>
              </a:rPr>
              <a:t>Analyzed</a:t>
            </a:r>
            <a:r>
              <a:rPr lang="en-US" sz="2000" b="1" spc="165" dirty="0" smtClean="0">
                <a:solidFill>
                  <a:srgbClr val="656565"/>
                </a:solidFill>
                <a:latin typeface="Times New Roman"/>
                <a:cs typeface="Times New Roman"/>
              </a:rPr>
              <a:t> </a:t>
            </a:r>
            <a:r>
              <a:rPr lang="en-US" sz="2000" b="1" dirty="0">
                <a:solidFill>
                  <a:srgbClr val="656565"/>
                </a:solidFill>
                <a:latin typeface="Times New Roman"/>
                <a:cs typeface="Times New Roman"/>
              </a:rPr>
              <a:t>criminal</a:t>
            </a:r>
            <a:r>
              <a:rPr lang="en-US" sz="2000" b="1" spc="-311" dirty="0">
                <a:solidFill>
                  <a:srgbClr val="656565"/>
                </a:solidFill>
                <a:latin typeface="Times New Roman"/>
                <a:cs typeface="Times New Roman"/>
              </a:rPr>
              <a:t> </a:t>
            </a:r>
            <a:r>
              <a:rPr lang="en-US" sz="2000" b="1" spc="-311" dirty="0" smtClean="0">
                <a:solidFill>
                  <a:srgbClr val="656565"/>
                </a:solidFill>
                <a:latin typeface="Times New Roman"/>
                <a:cs typeface="Times New Roman"/>
              </a:rPr>
              <a:t> </a:t>
            </a:r>
            <a:r>
              <a:rPr lang="en-US" sz="2000" b="1" dirty="0" smtClean="0">
                <a:solidFill>
                  <a:srgbClr val="656565"/>
                </a:solidFill>
                <a:latin typeface="Times New Roman"/>
                <a:cs typeface="Times New Roman"/>
              </a:rPr>
              <a:t>act</a:t>
            </a:r>
            <a:r>
              <a:rPr lang="en-US" sz="2000" b="1" spc="-51" dirty="0" smtClean="0">
                <a:solidFill>
                  <a:srgbClr val="656565"/>
                </a:solidFill>
                <a:latin typeface="Times New Roman"/>
                <a:cs typeface="Times New Roman"/>
              </a:rPr>
              <a:t>i</a:t>
            </a:r>
            <a:r>
              <a:rPr lang="en-US" sz="2000" b="1" dirty="0" smtClean="0">
                <a:solidFill>
                  <a:srgbClr val="656565"/>
                </a:solidFill>
                <a:latin typeface="Times New Roman"/>
                <a:cs typeface="Times New Roman"/>
              </a:rPr>
              <a:t>v</a:t>
            </a:r>
            <a:r>
              <a:rPr lang="en-US" sz="2000" b="1" spc="-23" dirty="0" smtClean="0">
                <a:solidFill>
                  <a:srgbClr val="656565"/>
                </a:solidFill>
                <a:latin typeface="Times New Roman"/>
                <a:cs typeface="Times New Roman"/>
              </a:rPr>
              <a:t>i</a:t>
            </a:r>
            <a:r>
              <a:rPr lang="en-US" sz="2000" b="1" dirty="0" smtClean="0">
                <a:solidFill>
                  <a:srgbClr val="656565"/>
                </a:solidFill>
                <a:latin typeface="Times New Roman"/>
                <a:cs typeface="Times New Roman"/>
              </a:rPr>
              <a:t>ties</a:t>
            </a:r>
            <a:r>
              <a:rPr lang="en-US" sz="2000" b="1" spc="-267" dirty="0" smtClean="0">
                <a:solidFill>
                  <a:srgbClr val="656565"/>
                </a:solidFill>
                <a:latin typeface="Times New Roman"/>
                <a:cs typeface="Times New Roman"/>
              </a:rPr>
              <a:t> </a:t>
            </a:r>
            <a:r>
              <a:rPr lang="en-US" sz="2000" b="1" spc="51" dirty="0">
                <a:solidFill>
                  <a:srgbClr val="656565"/>
                </a:solidFill>
                <a:latin typeface="Times New Roman"/>
                <a:cs typeface="Times New Roman"/>
              </a:rPr>
              <a:t>a</a:t>
            </a:r>
            <a:r>
              <a:rPr lang="en-US" sz="2000" b="1" dirty="0">
                <a:solidFill>
                  <a:srgbClr val="656565"/>
                </a:solidFill>
                <a:latin typeface="Times New Roman"/>
                <a:cs typeface="Times New Roman"/>
              </a:rPr>
              <a:t>t</a:t>
            </a:r>
            <a:r>
              <a:rPr lang="en-US" sz="2000" b="1" spc="125" dirty="0">
                <a:solidFill>
                  <a:srgbClr val="656565"/>
                </a:solidFill>
                <a:latin typeface="Times New Roman"/>
                <a:cs typeface="Times New Roman"/>
              </a:rPr>
              <a:t> </a:t>
            </a:r>
            <a:r>
              <a:rPr lang="en-US" sz="2000" b="1" spc="-103" dirty="0">
                <a:solidFill>
                  <a:srgbClr val="656565"/>
                </a:solidFill>
                <a:latin typeface="Times New Roman"/>
                <a:cs typeface="Times New Roman"/>
              </a:rPr>
              <a:t>A</a:t>
            </a:r>
            <a:r>
              <a:rPr lang="en-US" sz="2000" b="1" dirty="0">
                <a:solidFill>
                  <a:srgbClr val="656565"/>
                </a:solidFill>
                <a:latin typeface="Times New Roman"/>
                <a:cs typeface="Times New Roman"/>
              </a:rPr>
              <a:t>T</a:t>
            </a:r>
            <a:r>
              <a:rPr lang="en-US" sz="2000" b="1" spc="-19" dirty="0">
                <a:solidFill>
                  <a:srgbClr val="656565"/>
                </a:solidFill>
                <a:latin typeface="Times New Roman"/>
                <a:cs typeface="Times New Roman"/>
              </a:rPr>
              <a:t>M</a:t>
            </a:r>
            <a:r>
              <a:rPr lang="en-US" sz="2000" b="1" dirty="0">
                <a:solidFill>
                  <a:srgbClr val="656565"/>
                </a:solidFill>
                <a:latin typeface="Times New Roman"/>
                <a:cs typeface="Times New Roman"/>
              </a:rPr>
              <a:t>s</a:t>
            </a:r>
            <a:r>
              <a:rPr lang="en-US" sz="2000" b="1" spc="67" dirty="0">
                <a:solidFill>
                  <a:srgbClr val="656565"/>
                </a:solidFill>
                <a:latin typeface="Times New Roman"/>
                <a:cs typeface="Times New Roman"/>
              </a:rPr>
              <a:t> </a:t>
            </a:r>
            <a:r>
              <a:rPr lang="en-US" sz="2000" b="1" spc="-18" dirty="0">
                <a:solidFill>
                  <a:srgbClr val="656565"/>
                </a:solidFill>
                <a:latin typeface="Times New Roman"/>
                <a:cs typeface="Times New Roman"/>
              </a:rPr>
              <a:t>t</a:t>
            </a:r>
            <a:r>
              <a:rPr lang="en-US" sz="2000" b="1" dirty="0">
                <a:solidFill>
                  <a:srgbClr val="656565"/>
                </a:solidFill>
                <a:latin typeface="Times New Roman"/>
                <a:cs typeface="Times New Roman"/>
              </a:rPr>
              <a:t>o determine factors that increased the risk of </a:t>
            </a:r>
            <a:r>
              <a:rPr lang="en-US" sz="2000" b="1" dirty="0" smtClean="0">
                <a:solidFill>
                  <a:srgbClr val="656565"/>
                </a:solidFill>
                <a:latin typeface="Times New Roman"/>
                <a:cs typeface="Times New Roman"/>
              </a:rPr>
              <a:t>victimization.</a:t>
            </a:r>
            <a:endParaRPr lang="en-US" sz="2000" b="1" dirty="0">
              <a:solidFill>
                <a:srgbClr val="656565"/>
              </a:solidFill>
              <a:latin typeface="Times New Roman"/>
              <a:cs typeface="Times New Roman"/>
            </a:endParaRPr>
          </a:p>
          <a:p>
            <a:pPr marL="366831" marR="932" indent="-342900" eaLnBrk="1" hangingPunct="1">
              <a:lnSpc>
                <a:spcPts val="2039"/>
              </a:lnSpc>
              <a:spcBef>
                <a:spcPts val="102"/>
              </a:spcBef>
              <a:buFont typeface="Arial" panose="020B0604020202020204" pitchFamily="34" charset="0"/>
              <a:buChar char="•"/>
              <a:defRPr/>
            </a:pPr>
            <a:r>
              <a:rPr lang="en-US" sz="2000" b="1" dirty="0">
                <a:solidFill>
                  <a:srgbClr val="656565"/>
                </a:solidFill>
                <a:latin typeface="Times New Roman"/>
                <a:cs typeface="Times New Roman"/>
              </a:rPr>
              <a:t>Weather conditions and proximity of highways, affect the risk of security threat.</a:t>
            </a:r>
          </a:p>
          <a:p>
            <a:pPr marL="366831" marR="932" indent="-342900" eaLnBrk="1" hangingPunct="1">
              <a:lnSpc>
                <a:spcPts val="2039"/>
              </a:lnSpc>
              <a:spcBef>
                <a:spcPts val="102"/>
              </a:spcBef>
              <a:buFont typeface="Arial" panose="020B0604020202020204" pitchFamily="34" charset="0"/>
              <a:buChar char="•"/>
              <a:defRPr/>
            </a:pPr>
            <a:endParaRPr lang="en-US" sz="2000" dirty="0">
              <a:latin typeface="Times New Roman"/>
              <a:cs typeface="Times New Roman"/>
            </a:endParaRPr>
          </a:p>
        </p:txBody>
      </p:sp>
      <p:sp>
        <p:nvSpPr>
          <p:cNvPr id="62474" name="TextBox 10"/>
          <p:cNvSpPr txBox="1">
            <a:spLocks noChangeArrowheads="1"/>
          </p:cNvSpPr>
          <p:nvPr/>
        </p:nvSpPr>
        <p:spPr bwMode="auto">
          <a:xfrm>
            <a:off x="22225" y="3295650"/>
            <a:ext cx="2555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Finance</a:t>
            </a:r>
          </a:p>
        </p:txBody>
      </p:sp>
      <p:sp>
        <p:nvSpPr>
          <p:cNvPr id="62475" name="TextBox 19"/>
          <p:cNvSpPr txBox="1">
            <a:spLocks noChangeArrowheads="1"/>
          </p:cNvSpPr>
          <p:nvPr/>
        </p:nvSpPr>
        <p:spPr bwMode="auto">
          <a:xfrm>
            <a:off x="4986337" y="3489326"/>
            <a:ext cx="3370263"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Victimized ATM Data</a:t>
            </a:r>
          </a:p>
        </p:txBody>
      </p:sp>
      <p:sp>
        <p:nvSpPr>
          <p:cNvPr id="62476" name="TextBox 16"/>
          <p:cNvSpPr txBox="1">
            <a:spLocks noChangeArrowheads="1"/>
          </p:cNvSpPr>
          <p:nvPr/>
        </p:nvSpPr>
        <p:spPr bwMode="auto">
          <a:xfrm>
            <a:off x="8357610" y="3565526"/>
            <a:ext cx="3519487"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Diagnostic &amp;Predictive</a:t>
            </a:r>
          </a:p>
        </p:txBody>
      </p:sp>
      <p:sp>
        <p:nvSpPr>
          <p:cNvPr id="15" name="Rectangle 14"/>
          <p:cNvSpPr/>
          <p:nvPr/>
        </p:nvSpPr>
        <p:spPr>
          <a:xfrm>
            <a:off x="2379230" y="4060363"/>
            <a:ext cx="9594850" cy="1297791"/>
          </a:xfrm>
          <a:prstGeom prst="rect">
            <a:avLst/>
          </a:prstGeom>
          <a:solidFill>
            <a:schemeClr val="accent5">
              <a:lumMod val="60000"/>
              <a:lumOff val="40000"/>
            </a:schemeClr>
          </a:solidFill>
        </p:spPr>
        <p:txBody>
          <a:bodyPr>
            <a:spAutoFit/>
          </a:bodyPr>
          <a:lstStyle/>
          <a:p>
            <a:pPr eaLnBrk="1" hangingPunct="1">
              <a:lnSpc>
                <a:spcPts val="2188"/>
              </a:lnSpc>
              <a:spcBef>
                <a:spcPts val="338"/>
              </a:spcBef>
              <a:defRPr/>
            </a:pPr>
            <a:r>
              <a:rPr lang="en-US" altLang="en-US" sz="2000" b="1" dirty="0" smtClean="0">
                <a:solidFill>
                  <a:srgbClr val="FF0000"/>
                </a:solidFill>
                <a:cs typeface="Times New Roman" panose="02020603050405020304" pitchFamily="18" charset="0"/>
              </a:rPr>
              <a:t>Predict Item Theft</a:t>
            </a:r>
          </a:p>
          <a:p>
            <a:pPr marL="342900" indent="-342900" eaLnBrk="1" hangingPunct="1">
              <a:lnSpc>
                <a:spcPts val="2188"/>
              </a:lnSpc>
              <a:spcBef>
                <a:spcPts val="338"/>
              </a:spcBef>
              <a:buFont typeface="Arial" panose="020B0604020202020204" pitchFamily="34" charset="0"/>
              <a:buChar char="•"/>
              <a:defRPr/>
            </a:pPr>
            <a:r>
              <a:rPr lang="en-US" altLang="en-US" sz="2000" b="1" dirty="0" smtClean="0">
                <a:cs typeface="Times New Roman" panose="02020603050405020304" pitchFamily="18" charset="0"/>
              </a:rPr>
              <a:t>With </a:t>
            </a:r>
            <a:r>
              <a:rPr lang="en-US" altLang="en-US" sz="2000" b="1" dirty="0">
                <a:cs typeface="Times New Roman" panose="02020603050405020304" pitchFamily="18" charset="0"/>
              </a:rPr>
              <a:t>more than 1.5 billion items in its </a:t>
            </a:r>
            <a:r>
              <a:rPr lang="en-US" altLang="en-US" sz="2000" b="1" dirty="0" smtClean="0">
                <a:cs typeface="Times New Roman" panose="02020603050405020304" pitchFamily="18" charset="0"/>
              </a:rPr>
              <a:t>catalog-keep </a:t>
            </a:r>
            <a:r>
              <a:rPr lang="en-US" altLang="en-US" sz="2000" b="1" dirty="0">
                <a:cs typeface="Times New Roman" panose="02020603050405020304" pitchFamily="18" charset="0"/>
              </a:rPr>
              <a:t>track of and protect.</a:t>
            </a:r>
          </a:p>
          <a:p>
            <a:pPr marL="342900" indent="-342900" eaLnBrk="1" hangingPunct="1">
              <a:lnSpc>
                <a:spcPts val="2188"/>
              </a:lnSpc>
              <a:spcBef>
                <a:spcPts val="338"/>
              </a:spcBef>
              <a:buFont typeface="Arial" panose="020B0604020202020204" pitchFamily="34" charset="0"/>
              <a:buChar char="•"/>
              <a:defRPr/>
            </a:pPr>
            <a:r>
              <a:rPr lang="en-US" altLang="en-US" sz="2000" b="1" dirty="0">
                <a:cs typeface="Times New Roman" panose="02020603050405020304" pitchFamily="18" charset="0"/>
              </a:rPr>
              <a:t>It uses its cloud system, S3, to predict which items are most likely to be stolen, so it can better secure its warehouses.</a:t>
            </a:r>
          </a:p>
        </p:txBody>
      </p:sp>
      <p:sp>
        <p:nvSpPr>
          <p:cNvPr id="62478" name="TextBox 10"/>
          <p:cNvSpPr txBox="1">
            <a:spLocks noChangeArrowheads="1"/>
          </p:cNvSpPr>
          <p:nvPr/>
        </p:nvSpPr>
        <p:spPr bwMode="auto">
          <a:xfrm>
            <a:off x="69850" y="5689600"/>
            <a:ext cx="3697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a:t>Industry – </a:t>
            </a:r>
            <a:r>
              <a:rPr lang="en-IN" altLang="en-US" b="1"/>
              <a:t>Online Retail</a:t>
            </a:r>
          </a:p>
        </p:txBody>
      </p:sp>
      <p:sp>
        <p:nvSpPr>
          <p:cNvPr id="62479" name="TextBox 19"/>
          <p:cNvSpPr txBox="1">
            <a:spLocks noChangeArrowheads="1"/>
          </p:cNvSpPr>
          <p:nvPr/>
        </p:nvSpPr>
        <p:spPr bwMode="auto">
          <a:xfrm>
            <a:off x="7975600" y="5710238"/>
            <a:ext cx="215900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Cloud Data</a:t>
            </a:r>
          </a:p>
        </p:txBody>
      </p:sp>
      <p:sp>
        <p:nvSpPr>
          <p:cNvPr id="62480" name="TextBox 16"/>
          <p:cNvSpPr txBox="1">
            <a:spLocks noChangeArrowheads="1"/>
          </p:cNvSpPr>
          <p:nvPr/>
        </p:nvSpPr>
        <p:spPr bwMode="auto">
          <a:xfrm>
            <a:off x="10134600" y="5710238"/>
            <a:ext cx="18192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Predictive</a:t>
            </a:r>
          </a:p>
        </p:txBody>
      </p:sp>
    </p:spTree>
    <p:extLst>
      <p:ext uri="{BB962C8B-B14F-4D97-AF65-F5344CB8AC3E}">
        <p14:creationId xmlns:p14="http://schemas.microsoft.com/office/powerpoint/2010/main" val="129944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4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4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4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4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4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4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62470" grpId="0" animBg="1"/>
      <p:bldP spid="62471" grpId="0" animBg="1"/>
      <p:bldP spid="62472" grpId="0" animBg="1"/>
      <p:bldP spid="8" grpId="0" animBg="1"/>
      <p:bldP spid="62474" grpId="0"/>
      <p:bldP spid="62475" grpId="0" animBg="1"/>
      <p:bldP spid="62476" grpId="0" animBg="1"/>
      <p:bldP spid="15" grpId="0" animBg="1"/>
      <p:bldP spid="62478" grpId="0"/>
      <p:bldP spid="62479" grpId="0" animBg="1"/>
      <p:bldP spid="6248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4597400"/>
            <a:ext cx="12022138" cy="210820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5" name="Rectangle 14"/>
          <p:cNvSpPr/>
          <p:nvPr/>
        </p:nvSpPr>
        <p:spPr>
          <a:xfrm>
            <a:off x="0" y="2011363"/>
            <a:ext cx="12022138" cy="2535237"/>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2" name="Title 1"/>
          <p:cNvSpPr>
            <a:spLocks noGrp="1"/>
          </p:cNvSpPr>
          <p:nvPr>
            <p:ph type="title"/>
          </p:nvPr>
        </p:nvSpPr>
        <p:spPr/>
        <p:txBody>
          <a:bodyPr/>
          <a:lstStyle/>
          <a:p>
            <a:pPr>
              <a:defRPr/>
            </a:pPr>
            <a:r>
              <a:rPr lang="en-US" dirty="0" smtClean="0"/>
              <a:t>Fraud Detection</a:t>
            </a:r>
            <a:endParaRPr lang="en-US" dirty="0"/>
          </a:p>
        </p:txBody>
      </p:sp>
      <p:sp>
        <p:nvSpPr>
          <p:cNvPr id="6349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C3A58E8-F56D-4606-947A-DAAD6BADFA49}" type="slidenum">
              <a:rPr lang="en-AU" altLang="en-US" sz="1400"/>
              <a:pPr/>
              <a:t>54</a:t>
            </a:fld>
            <a:endParaRPr lang="en-AU" altLang="en-US" sz="1400" dirty="0"/>
          </a:p>
        </p:txBody>
      </p:sp>
      <p:sp>
        <p:nvSpPr>
          <p:cNvPr id="63494" name="Rectangle 3"/>
          <p:cNvSpPr>
            <a:spLocks noChangeArrowheads="1"/>
          </p:cNvSpPr>
          <p:nvPr/>
        </p:nvSpPr>
        <p:spPr bwMode="auto">
          <a:xfrm>
            <a:off x="39688" y="1219200"/>
            <a:ext cx="11728450" cy="83661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550"/>
              </a:lnSpc>
              <a:spcBef>
                <a:spcPts val="875"/>
              </a:spcBef>
            </a:pPr>
            <a:r>
              <a:rPr lang="en-US" altLang="en-US" dirty="0">
                <a:cs typeface="Times New Roman" panose="02020603050405020304" pitchFamily="18" charset="0"/>
              </a:rPr>
              <a:t>Financial firms use big data to help them identify sophisticated fraud schemes by combining </a:t>
            </a:r>
          </a:p>
          <a:p>
            <a:pPr eaLnBrk="1" hangingPunct="1">
              <a:lnSpc>
                <a:spcPts val="2550"/>
              </a:lnSpc>
              <a:spcBef>
                <a:spcPts val="575"/>
              </a:spcBef>
            </a:pPr>
            <a:r>
              <a:rPr lang="en-US" altLang="en-US" dirty="0">
                <a:cs typeface="Times New Roman" panose="02020603050405020304" pitchFamily="18" charset="0"/>
              </a:rPr>
              <a:t>multiple points of data.</a:t>
            </a:r>
          </a:p>
        </p:txBody>
      </p:sp>
      <p:sp>
        <p:nvSpPr>
          <p:cNvPr id="63495" name="Rectangle 4"/>
          <p:cNvSpPr>
            <a:spLocks noChangeArrowheads="1"/>
          </p:cNvSpPr>
          <p:nvPr/>
        </p:nvSpPr>
        <p:spPr bwMode="auto">
          <a:xfrm>
            <a:off x="2397125" y="2124075"/>
            <a:ext cx="9594850" cy="186204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lnSpc>
                <a:spcPts val="2188"/>
              </a:lnSpc>
              <a:spcBef>
                <a:spcPts val="338"/>
              </a:spcBef>
            </a:pPr>
            <a:r>
              <a:rPr lang="en-US" altLang="en-US" sz="2000" b="1" dirty="0" smtClean="0">
                <a:solidFill>
                  <a:srgbClr val="FF0000"/>
                </a:solidFill>
                <a:cs typeface="Times New Roman" panose="02020603050405020304" pitchFamily="18" charset="0"/>
              </a:rPr>
              <a:t>Fraudulent Activity</a:t>
            </a:r>
          </a:p>
          <a:p>
            <a:pPr eaLnBrk="1" hangingPunct="1">
              <a:lnSpc>
                <a:spcPts val="2188"/>
              </a:lnSpc>
              <a:spcBef>
                <a:spcPts val="338"/>
              </a:spcBef>
              <a:buFont typeface="Arial" panose="020B0604020202020204" pitchFamily="34" charset="0"/>
              <a:buChar char="•"/>
            </a:pPr>
            <a:r>
              <a:rPr lang="en-US" altLang="en-US" sz="2000" b="1" dirty="0" smtClean="0">
                <a:solidFill>
                  <a:srgbClr val="656565"/>
                </a:solidFill>
                <a:cs typeface="Times New Roman" panose="02020603050405020304" pitchFamily="18" charset="0"/>
              </a:rPr>
              <a:t>Uses </a:t>
            </a:r>
            <a:r>
              <a:rPr lang="en-US" altLang="en-US" sz="2000" b="1" dirty="0">
                <a:solidFill>
                  <a:srgbClr val="656565"/>
                </a:solidFill>
                <a:cs typeface="Times New Roman" panose="02020603050405020304" pitchFamily="18" charset="0"/>
              </a:rPr>
              <a:t>data analytics to detect anomalies across channels that indicate potential fraud. </a:t>
            </a:r>
          </a:p>
          <a:p>
            <a:pPr eaLnBrk="1" hangingPunct="1">
              <a:lnSpc>
                <a:spcPts val="2188"/>
              </a:lnSpc>
              <a:spcBef>
                <a:spcPts val="338"/>
              </a:spcBef>
              <a:buFont typeface="Arial" panose="020B0604020202020204" pitchFamily="34" charset="0"/>
              <a:buChar char="•"/>
            </a:pPr>
            <a:r>
              <a:rPr lang="en-US" altLang="en-US" sz="2000" b="1" dirty="0">
                <a:solidFill>
                  <a:srgbClr val="656565"/>
                </a:solidFill>
                <a:cs typeface="Times New Roman" panose="02020603050405020304" pitchFamily="18" charset="0"/>
              </a:rPr>
              <a:t>The fraud team receives data from 140 sources—some in real-time—to monitor activity, such as if a customer </a:t>
            </a:r>
            <a:r>
              <a:rPr lang="en-US" altLang="en-US" sz="2000" b="1" dirty="0">
                <a:cs typeface="Times New Roman" panose="02020603050405020304" pitchFamily="18" charset="0"/>
              </a:rPr>
              <a:t> </a:t>
            </a:r>
            <a:r>
              <a:rPr lang="en-US" altLang="en-US" sz="2000" b="1" dirty="0">
                <a:solidFill>
                  <a:srgbClr val="656565"/>
                </a:solidFill>
                <a:cs typeface="Times New Roman" panose="02020603050405020304" pitchFamily="18" charset="0"/>
              </a:rPr>
              <a:t>makes a mobile banking transaction at the same</a:t>
            </a:r>
            <a:r>
              <a:rPr lang="en-US" altLang="en-US" sz="2000" b="1" dirty="0">
                <a:cs typeface="Times New Roman" panose="02020603050405020304" pitchFamily="18" charset="0"/>
              </a:rPr>
              <a:t> </a:t>
            </a:r>
            <a:r>
              <a:rPr lang="en-US" altLang="en-US" sz="2000" b="1" dirty="0">
                <a:solidFill>
                  <a:srgbClr val="656565"/>
                </a:solidFill>
                <a:cs typeface="Times New Roman" panose="02020603050405020304" pitchFamily="18" charset="0"/>
              </a:rPr>
              <a:t>time as a branch transaction.</a:t>
            </a:r>
            <a:endParaRPr lang="en-US" altLang="en-US" sz="2000" b="1" dirty="0">
              <a:cs typeface="Times New Roman" panose="02020603050405020304" pitchFamily="18" charset="0"/>
            </a:endParaRPr>
          </a:p>
        </p:txBody>
      </p:sp>
      <p:sp>
        <p:nvSpPr>
          <p:cNvPr id="63496" name="TextBox 10"/>
          <p:cNvSpPr txBox="1">
            <a:spLocks noChangeArrowheads="1"/>
          </p:cNvSpPr>
          <p:nvPr/>
        </p:nvSpPr>
        <p:spPr bwMode="auto">
          <a:xfrm>
            <a:off x="0" y="3760788"/>
            <a:ext cx="2555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a:t>
            </a:r>
            <a:r>
              <a:rPr lang="en-IN" altLang="en-US" b="1" dirty="0"/>
              <a:t>Finance</a:t>
            </a:r>
          </a:p>
        </p:txBody>
      </p:sp>
      <p:sp>
        <p:nvSpPr>
          <p:cNvPr id="63497" name="TextBox 19"/>
          <p:cNvSpPr txBox="1">
            <a:spLocks noChangeArrowheads="1"/>
          </p:cNvSpPr>
          <p:nvPr/>
        </p:nvSpPr>
        <p:spPr bwMode="auto">
          <a:xfrm>
            <a:off x="6069012" y="4005262"/>
            <a:ext cx="2597150" cy="461963"/>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Real –Time Data</a:t>
            </a:r>
          </a:p>
        </p:txBody>
      </p:sp>
      <p:sp>
        <p:nvSpPr>
          <p:cNvPr id="63498" name="TextBox 16"/>
          <p:cNvSpPr txBox="1">
            <a:spLocks noChangeArrowheads="1"/>
          </p:cNvSpPr>
          <p:nvPr/>
        </p:nvSpPr>
        <p:spPr bwMode="auto">
          <a:xfrm>
            <a:off x="8620125" y="4005263"/>
            <a:ext cx="3333750"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Diagnostic &amp;Predictive</a:t>
            </a:r>
          </a:p>
        </p:txBody>
      </p:sp>
      <p:sp>
        <p:nvSpPr>
          <p:cNvPr id="9" name="Rectangle 8"/>
          <p:cNvSpPr/>
          <p:nvPr/>
        </p:nvSpPr>
        <p:spPr>
          <a:xfrm>
            <a:off x="2643188" y="4656138"/>
            <a:ext cx="9378950" cy="1618392"/>
          </a:xfrm>
          <a:prstGeom prst="rect">
            <a:avLst/>
          </a:prstGeom>
          <a:solidFill>
            <a:schemeClr val="accent5">
              <a:lumMod val="60000"/>
              <a:lumOff val="40000"/>
            </a:schemeClr>
          </a:solidFill>
        </p:spPr>
        <p:txBody>
          <a:bodyPr>
            <a:spAutoFit/>
          </a:bodyPr>
          <a:lstStyle/>
          <a:p>
            <a:pPr eaLnBrk="1" hangingPunct="1">
              <a:lnSpc>
                <a:spcPts val="2188"/>
              </a:lnSpc>
              <a:spcBef>
                <a:spcPts val="338"/>
              </a:spcBef>
              <a:defRPr/>
            </a:pPr>
            <a:r>
              <a:rPr lang="en-US" altLang="en-US" sz="2000" b="1" dirty="0" smtClean="0">
                <a:solidFill>
                  <a:srgbClr val="FF0000"/>
                </a:solidFill>
                <a:cs typeface="Times New Roman" panose="02020603050405020304" pitchFamily="18" charset="0"/>
              </a:rPr>
              <a:t>Fraudulent Claims</a:t>
            </a:r>
          </a:p>
          <a:p>
            <a:pPr marL="342900" indent="-342900" eaLnBrk="1" hangingPunct="1">
              <a:lnSpc>
                <a:spcPts val="2188"/>
              </a:lnSpc>
              <a:spcBef>
                <a:spcPts val="338"/>
              </a:spcBef>
              <a:buFont typeface="Arial" panose="020B0604020202020204" pitchFamily="34" charset="0"/>
              <a:buChar char="•"/>
              <a:defRPr/>
            </a:pPr>
            <a:r>
              <a:rPr lang="en-US" altLang="en-US" sz="2000" dirty="0" smtClean="0">
                <a:solidFill>
                  <a:srgbClr val="656565"/>
                </a:solidFill>
                <a:cs typeface="Times New Roman" panose="02020603050405020304" pitchFamily="18" charset="0"/>
              </a:rPr>
              <a:t>Uses </a:t>
            </a:r>
            <a:r>
              <a:rPr lang="en-US" altLang="en-US" sz="2000" dirty="0">
                <a:solidFill>
                  <a:srgbClr val="656565"/>
                </a:solidFill>
                <a:cs typeface="Times New Roman" panose="02020603050405020304" pitchFamily="18" charset="0"/>
              </a:rPr>
              <a:t>big data analytics to identify fraudulent claims and possible fraudulent prescriptions. </a:t>
            </a:r>
          </a:p>
          <a:p>
            <a:pPr marL="342900" indent="-342900" eaLnBrk="1" hangingPunct="1">
              <a:lnSpc>
                <a:spcPts val="2188"/>
              </a:lnSpc>
              <a:spcBef>
                <a:spcPts val="638"/>
              </a:spcBef>
              <a:buFont typeface="Arial" panose="020B0604020202020204" pitchFamily="34" charset="0"/>
              <a:buChar char="•"/>
              <a:defRPr/>
            </a:pPr>
            <a:r>
              <a:rPr lang="en-US" altLang="en-US" sz="2000" dirty="0">
                <a:solidFill>
                  <a:srgbClr val="656565"/>
                </a:solidFill>
                <a:cs typeface="Times New Roman" panose="02020603050405020304" pitchFamily="18" charset="0"/>
              </a:rPr>
              <a:t>For example, it can identify if a healthcare provider is charging for a more expensive</a:t>
            </a:r>
            <a:r>
              <a:rPr lang="en-US" altLang="en-US" sz="2000" dirty="0">
                <a:cs typeface="Times New Roman" panose="02020603050405020304" pitchFamily="18" charset="0"/>
              </a:rPr>
              <a:t> </a:t>
            </a:r>
            <a:r>
              <a:rPr lang="en-US" altLang="en-US" sz="2000" dirty="0">
                <a:solidFill>
                  <a:srgbClr val="656565"/>
                </a:solidFill>
                <a:cs typeface="Times New Roman" panose="02020603050405020304" pitchFamily="18" charset="0"/>
              </a:rPr>
              <a:t>procedure than was actually performed.</a:t>
            </a:r>
            <a:endParaRPr lang="en-US" altLang="en-US" sz="2000" dirty="0">
              <a:cs typeface="Times New Roman" panose="02020603050405020304" pitchFamily="18" charset="0"/>
            </a:endParaRPr>
          </a:p>
        </p:txBody>
      </p:sp>
      <p:sp>
        <p:nvSpPr>
          <p:cNvPr id="63500" name="TextBox 10"/>
          <p:cNvSpPr txBox="1">
            <a:spLocks noChangeArrowheads="1"/>
          </p:cNvSpPr>
          <p:nvPr/>
        </p:nvSpPr>
        <p:spPr bwMode="auto">
          <a:xfrm>
            <a:off x="39688" y="5918200"/>
            <a:ext cx="2889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a:t>
            </a:r>
            <a:r>
              <a:rPr lang="en-IN" altLang="en-US" b="1" dirty="0"/>
              <a:t>Insurance</a:t>
            </a:r>
          </a:p>
        </p:txBody>
      </p:sp>
      <p:sp>
        <p:nvSpPr>
          <p:cNvPr id="63501" name="TextBox 19"/>
          <p:cNvSpPr txBox="1">
            <a:spLocks noChangeArrowheads="1"/>
          </p:cNvSpPr>
          <p:nvPr/>
        </p:nvSpPr>
        <p:spPr bwMode="auto">
          <a:xfrm>
            <a:off x="4878388" y="6224587"/>
            <a:ext cx="2597150" cy="461963"/>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Claim Data</a:t>
            </a:r>
          </a:p>
        </p:txBody>
      </p:sp>
      <p:sp>
        <p:nvSpPr>
          <p:cNvPr id="63502" name="TextBox 16"/>
          <p:cNvSpPr txBox="1">
            <a:spLocks noChangeArrowheads="1"/>
          </p:cNvSpPr>
          <p:nvPr/>
        </p:nvSpPr>
        <p:spPr bwMode="auto">
          <a:xfrm>
            <a:off x="7500145" y="6245225"/>
            <a:ext cx="2311399"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Predictive</a:t>
            </a:r>
          </a:p>
        </p:txBody>
      </p:sp>
      <p:sp>
        <p:nvSpPr>
          <p:cNvPr id="63503" name="object 37"/>
          <p:cNvSpPr>
            <a:spLocks noChangeArrowheads="1"/>
          </p:cNvSpPr>
          <p:nvPr/>
        </p:nvSpPr>
        <p:spPr bwMode="auto">
          <a:xfrm>
            <a:off x="98425" y="2170113"/>
            <a:ext cx="2060575" cy="13589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dirty="0"/>
          </a:p>
        </p:txBody>
      </p:sp>
      <p:sp>
        <p:nvSpPr>
          <p:cNvPr id="63504" name="object 37"/>
          <p:cNvSpPr>
            <a:spLocks noChangeArrowheads="1"/>
          </p:cNvSpPr>
          <p:nvPr/>
        </p:nvSpPr>
        <p:spPr bwMode="auto">
          <a:xfrm>
            <a:off x="125413" y="4781550"/>
            <a:ext cx="2320925" cy="812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dirty="0"/>
          </a:p>
        </p:txBody>
      </p:sp>
    </p:spTree>
    <p:extLst>
      <p:ext uri="{BB962C8B-B14F-4D97-AF65-F5344CB8AC3E}">
        <p14:creationId xmlns:p14="http://schemas.microsoft.com/office/powerpoint/2010/main" val="349908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5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5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5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63494" grpId="0" animBg="1"/>
      <p:bldP spid="63495" grpId="0" animBg="1"/>
      <p:bldP spid="63496" grpId="0"/>
      <p:bldP spid="63497" grpId="0" animBg="1"/>
      <p:bldP spid="63498" grpId="0" animBg="1"/>
      <p:bldP spid="9" grpId="0" animBg="1"/>
      <p:bldP spid="63500" grpId="0"/>
      <p:bldP spid="63501" grpId="0" animBg="1"/>
      <p:bldP spid="63502" grpId="0" animBg="1"/>
      <p:bldP spid="63503" grpId="0" animBg="1"/>
      <p:bldP spid="6350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026" y="4836810"/>
            <a:ext cx="11862375" cy="1999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 y="2192323"/>
            <a:ext cx="11907839" cy="26340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0"/>
            <a:ext cx="11953875" cy="677802"/>
          </a:xfrm>
        </p:spPr>
        <p:txBody>
          <a:bodyPr/>
          <a:lstStyle/>
          <a:p>
            <a:pPr>
              <a:defRPr/>
            </a:pPr>
            <a:r>
              <a:rPr lang="en-US" dirty="0" smtClean="0"/>
              <a:t>Industry Specific</a:t>
            </a:r>
            <a:endParaRPr lang="en-US" dirty="0"/>
          </a:p>
        </p:txBody>
      </p:sp>
      <p:sp>
        <p:nvSpPr>
          <p:cNvPr id="64515"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07E71A7-F5CE-40B3-AA57-7FA065F93622}" type="slidenum">
              <a:rPr lang="en-AU" altLang="en-US" sz="1400"/>
              <a:pPr/>
              <a:t>55</a:t>
            </a:fld>
            <a:endParaRPr lang="en-AU" altLang="en-US" sz="1400" dirty="0"/>
          </a:p>
        </p:txBody>
      </p:sp>
      <p:sp>
        <p:nvSpPr>
          <p:cNvPr id="64516" name="Rectangle 3"/>
          <p:cNvSpPr>
            <a:spLocks noChangeArrowheads="1"/>
          </p:cNvSpPr>
          <p:nvPr/>
        </p:nvSpPr>
        <p:spPr bwMode="auto">
          <a:xfrm>
            <a:off x="0" y="715931"/>
            <a:ext cx="11934536" cy="1503363"/>
          </a:xfrm>
          <a:prstGeom prst="rect">
            <a:avLst/>
          </a:prstGeom>
          <a:solidFill>
            <a:srgbClr val="FFCC99"/>
          </a:solidFill>
          <a:ln>
            <a:noFill/>
          </a:ln>
          <a:extLst/>
        </p:spPr>
        <p:txBody>
          <a:bodyPr wrap="square">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550"/>
              </a:lnSpc>
              <a:spcBef>
                <a:spcPts val="838"/>
              </a:spcBef>
              <a:buFont typeface="Arial" panose="020B0604020202020204" pitchFamily="34" charset="0"/>
              <a:buChar char="•"/>
            </a:pPr>
            <a:r>
              <a:rPr lang="en-US" altLang="en-US" b="1" dirty="0">
                <a:cs typeface="Times New Roman" panose="02020603050405020304" pitchFamily="18" charset="0"/>
              </a:rPr>
              <a:t>Virtually every industry has invested in big data to help solve specific challenges those industries face. </a:t>
            </a:r>
          </a:p>
          <a:p>
            <a:pPr eaLnBrk="1" hangingPunct="1">
              <a:lnSpc>
                <a:spcPts val="2550"/>
              </a:lnSpc>
              <a:spcBef>
                <a:spcPts val="550"/>
              </a:spcBef>
              <a:buFont typeface="Arial" panose="020B0604020202020204" pitchFamily="34" charset="0"/>
              <a:buChar char="•"/>
            </a:pPr>
            <a:r>
              <a:rPr lang="en-US" altLang="en-US" b="1" dirty="0">
                <a:cs typeface="Times New Roman" panose="02020603050405020304" pitchFamily="18" charset="0"/>
              </a:rPr>
              <a:t>Healthcare, for example, uses big data to improve patient outcomes, and agriculture uses data to boost crop yields.</a:t>
            </a:r>
          </a:p>
        </p:txBody>
      </p:sp>
      <p:sp>
        <p:nvSpPr>
          <p:cNvPr id="64517" name="Rectangle 4"/>
          <p:cNvSpPr>
            <a:spLocks noChangeArrowheads="1"/>
          </p:cNvSpPr>
          <p:nvPr/>
        </p:nvSpPr>
        <p:spPr bwMode="auto">
          <a:xfrm>
            <a:off x="2348201" y="2306767"/>
            <a:ext cx="9594850" cy="204158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lnSpc>
                <a:spcPts val="2825"/>
              </a:lnSpc>
              <a:spcBef>
                <a:spcPts val="350"/>
              </a:spcBef>
            </a:pPr>
            <a:r>
              <a:rPr lang="en-US" altLang="en-US" sz="2000" b="1" dirty="0" smtClean="0">
                <a:solidFill>
                  <a:srgbClr val="FF0000"/>
                </a:solidFill>
                <a:cs typeface="Times New Roman" panose="02020603050405020304" pitchFamily="18" charset="0"/>
              </a:rPr>
              <a:t>Price Prediction</a:t>
            </a:r>
          </a:p>
          <a:p>
            <a:pPr eaLnBrk="1" hangingPunct="1">
              <a:lnSpc>
                <a:spcPts val="2825"/>
              </a:lnSpc>
              <a:spcBef>
                <a:spcPts val="350"/>
              </a:spcBef>
              <a:buFont typeface="Arial" panose="020B0604020202020204" pitchFamily="34" charset="0"/>
              <a:buChar char="•"/>
            </a:pPr>
            <a:r>
              <a:rPr lang="en-US" altLang="en-US" sz="2000" b="1" dirty="0" smtClean="0">
                <a:solidFill>
                  <a:srgbClr val="656565"/>
                </a:solidFill>
                <a:cs typeface="Times New Roman" panose="02020603050405020304" pitchFamily="18" charset="0"/>
              </a:rPr>
              <a:t>Uses </a:t>
            </a:r>
            <a:r>
              <a:rPr lang="en-US" altLang="en-US" sz="2000" b="1" dirty="0">
                <a:solidFill>
                  <a:srgbClr val="656565"/>
                </a:solidFill>
                <a:cs typeface="Times New Roman" panose="02020603050405020304" pitchFamily="18" charset="0"/>
              </a:rPr>
              <a:t>big data analytics to create a predictive model that tells users if the price for a particular flight will  go up or down within the next week. </a:t>
            </a:r>
          </a:p>
          <a:p>
            <a:pPr eaLnBrk="1" hangingPunct="1">
              <a:lnSpc>
                <a:spcPts val="2825"/>
              </a:lnSpc>
              <a:spcBef>
                <a:spcPts val="350"/>
              </a:spcBef>
              <a:buFont typeface="Arial" panose="020B0604020202020204" pitchFamily="34" charset="0"/>
              <a:buChar char="•"/>
            </a:pPr>
            <a:r>
              <a:rPr lang="en-US" altLang="en-US" sz="2000" b="1" dirty="0">
                <a:solidFill>
                  <a:srgbClr val="656565"/>
                </a:solidFill>
                <a:cs typeface="Times New Roman" panose="02020603050405020304" pitchFamily="18" charset="0"/>
              </a:rPr>
              <a:t>Uses </a:t>
            </a:r>
            <a:r>
              <a:rPr lang="en-US" altLang="en-US" sz="2000" b="1" dirty="0" smtClean="0">
                <a:solidFill>
                  <a:srgbClr val="656565"/>
                </a:solidFill>
                <a:cs typeface="Times New Roman" panose="02020603050405020304" pitchFamily="18" charset="0"/>
              </a:rPr>
              <a:t>search </a:t>
            </a:r>
            <a:r>
              <a:rPr lang="en-US" altLang="en-US" sz="2000" b="1" dirty="0">
                <a:solidFill>
                  <a:srgbClr val="656565"/>
                </a:solidFill>
                <a:cs typeface="Times New Roman" panose="02020603050405020304" pitchFamily="18" charset="0"/>
              </a:rPr>
              <a:t>queries to find </a:t>
            </a:r>
            <a:r>
              <a:rPr lang="en-US" altLang="en-US" sz="2000" b="1" dirty="0" smtClean="0">
                <a:solidFill>
                  <a:srgbClr val="656565"/>
                </a:solidFill>
                <a:cs typeface="Times New Roman" panose="02020603050405020304" pitchFamily="18" charset="0"/>
              </a:rPr>
              <a:t>cheapest </a:t>
            </a:r>
            <a:r>
              <a:rPr lang="en-US" altLang="en-US" sz="2000" b="1" dirty="0">
                <a:solidFill>
                  <a:srgbClr val="656565"/>
                </a:solidFill>
                <a:cs typeface="Times New Roman" panose="02020603050405020304" pitchFamily="18" charset="0"/>
              </a:rPr>
              <a:t>flights, </a:t>
            </a:r>
            <a:r>
              <a:rPr lang="en-US" altLang="en-US" sz="2000" b="1" dirty="0" smtClean="0">
                <a:solidFill>
                  <a:srgbClr val="656565"/>
                </a:solidFill>
                <a:cs typeface="Times New Roman" panose="02020603050405020304" pitchFamily="18" charset="0"/>
              </a:rPr>
              <a:t>popular </a:t>
            </a:r>
            <a:r>
              <a:rPr lang="en-US" altLang="en-US" sz="2000" b="1" dirty="0">
                <a:solidFill>
                  <a:srgbClr val="656565"/>
                </a:solidFill>
                <a:cs typeface="Times New Roman" panose="02020603050405020304" pitchFamily="18" charset="0"/>
              </a:rPr>
              <a:t>destinations </a:t>
            </a:r>
            <a:r>
              <a:rPr lang="en-US" altLang="en-US" sz="2000" b="1" dirty="0" smtClean="0">
                <a:solidFill>
                  <a:srgbClr val="656565"/>
                </a:solidFill>
                <a:cs typeface="Times New Roman" panose="02020603050405020304" pitchFamily="18" charset="0"/>
              </a:rPr>
              <a:t>&amp; busiest </a:t>
            </a:r>
            <a:r>
              <a:rPr lang="en-US" altLang="en-US" sz="2000" b="1" dirty="0">
                <a:solidFill>
                  <a:srgbClr val="656565"/>
                </a:solidFill>
                <a:cs typeface="Times New Roman" panose="02020603050405020304" pitchFamily="18" charset="0"/>
              </a:rPr>
              <a:t>airports.</a:t>
            </a:r>
          </a:p>
          <a:p>
            <a:pPr eaLnBrk="1" hangingPunct="1">
              <a:lnSpc>
                <a:spcPts val="2825"/>
              </a:lnSpc>
              <a:spcBef>
                <a:spcPts val="350"/>
              </a:spcBef>
              <a:buFont typeface="Arial" panose="020B0604020202020204" pitchFamily="34" charset="0"/>
              <a:buChar char="•"/>
            </a:pPr>
            <a:r>
              <a:rPr lang="en-US" altLang="en-US" sz="2000" b="1" dirty="0" smtClean="0">
                <a:solidFill>
                  <a:srgbClr val="656565"/>
                </a:solidFill>
                <a:cs typeface="Times New Roman" panose="02020603050405020304" pitchFamily="18" charset="0"/>
              </a:rPr>
              <a:t>Improved </a:t>
            </a:r>
            <a:r>
              <a:rPr lang="en-US" altLang="en-US" sz="2000" b="1" dirty="0">
                <a:solidFill>
                  <a:srgbClr val="656565"/>
                </a:solidFill>
                <a:cs typeface="Times New Roman" panose="02020603050405020304" pitchFamily="18" charset="0"/>
              </a:rPr>
              <a:t>by tracking the flights to see if its predictions are correct.</a:t>
            </a:r>
            <a:endParaRPr lang="en-US" altLang="en-US" sz="2000" b="1" dirty="0">
              <a:cs typeface="Times New Roman" panose="02020603050405020304" pitchFamily="18" charset="0"/>
            </a:endParaRPr>
          </a:p>
        </p:txBody>
      </p:sp>
      <p:sp>
        <p:nvSpPr>
          <p:cNvPr id="64518" name="object 37"/>
          <p:cNvSpPr>
            <a:spLocks noChangeArrowheads="1"/>
          </p:cNvSpPr>
          <p:nvPr/>
        </p:nvSpPr>
        <p:spPr bwMode="auto">
          <a:xfrm>
            <a:off x="12989" y="2306767"/>
            <a:ext cx="2470150" cy="8953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dirty="0"/>
          </a:p>
        </p:txBody>
      </p:sp>
      <p:sp>
        <p:nvSpPr>
          <p:cNvPr id="64519" name="TextBox 10"/>
          <p:cNvSpPr txBox="1">
            <a:spLocks noChangeArrowheads="1"/>
          </p:cNvSpPr>
          <p:nvPr/>
        </p:nvSpPr>
        <p:spPr bwMode="auto">
          <a:xfrm>
            <a:off x="-26699" y="3344992"/>
            <a:ext cx="2555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Travel</a:t>
            </a:r>
          </a:p>
        </p:txBody>
      </p:sp>
      <p:sp>
        <p:nvSpPr>
          <p:cNvPr id="64520" name="TextBox 19"/>
          <p:cNvSpPr txBox="1">
            <a:spLocks noChangeArrowheads="1"/>
          </p:cNvSpPr>
          <p:nvPr/>
        </p:nvSpPr>
        <p:spPr bwMode="auto">
          <a:xfrm>
            <a:off x="5783982" y="4344974"/>
            <a:ext cx="259715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Real –Time Data</a:t>
            </a:r>
          </a:p>
        </p:txBody>
      </p:sp>
      <p:sp>
        <p:nvSpPr>
          <p:cNvPr id="64521" name="TextBox 16"/>
          <p:cNvSpPr txBox="1">
            <a:spLocks noChangeArrowheads="1"/>
          </p:cNvSpPr>
          <p:nvPr/>
        </p:nvSpPr>
        <p:spPr bwMode="auto">
          <a:xfrm>
            <a:off x="8373913" y="4351323"/>
            <a:ext cx="3519488"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Predictive</a:t>
            </a:r>
          </a:p>
        </p:txBody>
      </p:sp>
      <p:sp>
        <p:nvSpPr>
          <p:cNvPr id="10" name="Rectangle 9"/>
          <p:cNvSpPr/>
          <p:nvPr/>
        </p:nvSpPr>
        <p:spPr>
          <a:xfrm>
            <a:off x="2249632" y="4850939"/>
            <a:ext cx="9378950" cy="1502976"/>
          </a:xfrm>
          <a:prstGeom prst="rect">
            <a:avLst/>
          </a:prstGeom>
          <a:solidFill>
            <a:schemeClr val="accent5">
              <a:lumMod val="60000"/>
              <a:lumOff val="40000"/>
            </a:schemeClr>
          </a:solidFill>
        </p:spPr>
        <p:txBody>
          <a:bodyPr>
            <a:spAutoFit/>
          </a:bodyPr>
          <a:lstStyle/>
          <a:p>
            <a:pPr eaLnBrk="1" hangingPunct="1">
              <a:lnSpc>
                <a:spcPts val="2675"/>
              </a:lnSpc>
              <a:spcBef>
                <a:spcPts val="100"/>
              </a:spcBef>
              <a:defRPr/>
            </a:pPr>
            <a:r>
              <a:rPr lang="en-US" altLang="en-US" sz="2000" b="1" dirty="0" smtClean="0">
                <a:solidFill>
                  <a:srgbClr val="FF0000"/>
                </a:solidFill>
                <a:cs typeface="Times New Roman" panose="02020603050405020304" pitchFamily="18" charset="0"/>
              </a:rPr>
              <a:t>Operation Efficiency</a:t>
            </a:r>
          </a:p>
          <a:p>
            <a:pPr marL="342900" indent="-342900" eaLnBrk="1" hangingPunct="1">
              <a:lnSpc>
                <a:spcPts val="2675"/>
              </a:lnSpc>
              <a:spcBef>
                <a:spcPts val="100"/>
              </a:spcBef>
              <a:buFont typeface="Arial" panose="020B0604020202020204" pitchFamily="34" charset="0"/>
              <a:buChar char="•"/>
              <a:defRPr/>
            </a:pPr>
            <a:r>
              <a:rPr lang="en-US" altLang="en-US" sz="2000" b="1" dirty="0" smtClean="0">
                <a:solidFill>
                  <a:srgbClr val="656565"/>
                </a:solidFill>
                <a:cs typeface="Times New Roman" panose="02020603050405020304" pitchFamily="18" charset="0"/>
              </a:rPr>
              <a:t>Uses </a:t>
            </a:r>
            <a:r>
              <a:rPr lang="en-US" altLang="en-US" sz="2000" b="1" dirty="0">
                <a:solidFill>
                  <a:srgbClr val="656565"/>
                </a:solidFill>
                <a:cs typeface="Times New Roman" panose="02020603050405020304" pitchFamily="18" charset="0"/>
              </a:rPr>
              <a:t>sensor data to map its oil and gas wells </a:t>
            </a:r>
            <a:r>
              <a:rPr lang="en-US" altLang="en-US" sz="2000" b="1" dirty="0" smtClean="0">
                <a:solidFill>
                  <a:srgbClr val="656565"/>
                </a:solidFill>
                <a:cs typeface="Times New Roman" panose="02020603050405020304" pitchFamily="18" charset="0"/>
              </a:rPr>
              <a:t>-increase </a:t>
            </a:r>
            <a:r>
              <a:rPr lang="en-US" altLang="en-US" sz="2000" b="1" dirty="0">
                <a:solidFill>
                  <a:srgbClr val="656565"/>
                </a:solidFill>
                <a:cs typeface="Times New Roman" panose="02020603050405020304" pitchFamily="18" charset="0"/>
              </a:rPr>
              <a:t>output </a:t>
            </a:r>
            <a:r>
              <a:rPr lang="en-US" altLang="en-US" sz="2000" b="1" dirty="0" smtClean="0">
                <a:solidFill>
                  <a:srgbClr val="656565"/>
                </a:solidFill>
                <a:cs typeface="Times New Roman" panose="02020603050405020304" pitchFamily="18" charset="0"/>
              </a:rPr>
              <a:t>&amp; </a:t>
            </a:r>
            <a:r>
              <a:rPr lang="en-US" altLang="en-US" sz="2000" b="1" dirty="0">
                <a:solidFill>
                  <a:srgbClr val="656565"/>
                </a:solidFill>
                <a:cs typeface="Times New Roman" panose="02020603050405020304" pitchFamily="18" charset="0"/>
              </a:rPr>
              <a:t>boost </a:t>
            </a:r>
            <a:r>
              <a:rPr lang="en-US" altLang="en-US" sz="2000" b="1" dirty="0" smtClean="0">
                <a:solidFill>
                  <a:srgbClr val="656565"/>
                </a:solidFill>
                <a:cs typeface="Times New Roman" panose="02020603050405020304" pitchFamily="18" charset="0"/>
              </a:rPr>
              <a:t>efficiency </a:t>
            </a:r>
            <a:r>
              <a:rPr lang="en-US" altLang="en-US" sz="2000" b="1" dirty="0">
                <a:solidFill>
                  <a:srgbClr val="656565"/>
                </a:solidFill>
                <a:cs typeface="Times New Roman" panose="02020603050405020304" pitchFamily="18" charset="0"/>
              </a:rPr>
              <a:t>of its operations.</a:t>
            </a:r>
          </a:p>
          <a:p>
            <a:pPr marL="342900" indent="-342900" eaLnBrk="1" hangingPunct="1">
              <a:lnSpc>
                <a:spcPts val="2675"/>
              </a:lnSpc>
              <a:spcBef>
                <a:spcPts val="100"/>
              </a:spcBef>
              <a:buFont typeface="Arial" panose="020B0604020202020204" pitchFamily="34" charset="0"/>
              <a:buChar char="•"/>
              <a:defRPr/>
            </a:pPr>
            <a:r>
              <a:rPr lang="en-US" altLang="en-US" sz="2000" b="1" dirty="0">
                <a:solidFill>
                  <a:srgbClr val="656565"/>
                </a:solidFill>
                <a:cs typeface="Times New Roman" panose="02020603050405020304" pitchFamily="18" charset="0"/>
              </a:rPr>
              <a:t> </a:t>
            </a:r>
            <a:r>
              <a:rPr lang="en-US" altLang="en-US" sz="2000" b="1" dirty="0" smtClean="0">
                <a:solidFill>
                  <a:srgbClr val="656565"/>
                </a:solidFill>
                <a:cs typeface="Times New Roman" panose="02020603050405020304" pitchFamily="18" charset="0"/>
              </a:rPr>
              <a:t>Data </a:t>
            </a:r>
            <a:r>
              <a:rPr lang="en-US" altLang="en-US" sz="2000" b="1" dirty="0">
                <a:solidFill>
                  <a:srgbClr val="656565"/>
                </a:solidFill>
                <a:cs typeface="Times New Roman" panose="02020603050405020304" pitchFamily="18" charset="0"/>
              </a:rPr>
              <a:t>received from </a:t>
            </a:r>
            <a:r>
              <a:rPr lang="en-US" altLang="en-US" sz="2000" b="1" dirty="0" smtClean="0">
                <a:solidFill>
                  <a:srgbClr val="656565"/>
                </a:solidFill>
                <a:cs typeface="Times New Roman" panose="02020603050405020304" pitchFamily="18" charset="0"/>
              </a:rPr>
              <a:t>sensors - </a:t>
            </a:r>
            <a:r>
              <a:rPr lang="en-US" altLang="en-US" sz="2000" b="1" dirty="0">
                <a:solidFill>
                  <a:srgbClr val="656565"/>
                </a:solidFill>
                <a:cs typeface="Times New Roman" panose="02020603050405020304" pitchFamily="18" charset="0"/>
              </a:rPr>
              <a:t>analyzed </a:t>
            </a:r>
            <a:r>
              <a:rPr lang="en-US" altLang="en-US" sz="2000" b="1" dirty="0" smtClean="0">
                <a:solidFill>
                  <a:srgbClr val="656565"/>
                </a:solidFill>
                <a:cs typeface="Times New Roman" panose="02020603050405020304" pitchFamily="18" charset="0"/>
              </a:rPr>
              <a:t>&amp;rendered </a:t>
            </a:r>
            <a:r>
              <a:rPr lang="en-US" altLang="en-US" sz="2000" b="1" dirty="0">
                <a:solidFill>
                  <a:srgbClr val="656565"/>
                </a:solidFill>
                <a:cs typeface="Times New Roman" panose="02020603050405020304" pitchFamily="18" charset="0"/>
              </a:rPr>
              <a:t>in 3D and 4D  maps.</a:t>
            </a:r>
            <a:endParaRPr lang="en-US" altLang="en-US" sz="2000" b="1" dirty="0">
              <a:cs typeface="Times New Roman" panose="02020603050405020304" pitchFamily="18" charset="0"/>
            </a:endParaRPr>
          </a:p>
        </p:txBody>
      </p:sp>
      <p:sp>
        <p:nvSpPr>
          <p:cNvPr id="64523" name="object 37"/>
          <p:cNvSpPr>
            <a:spLocks noChangeArrowheads="1"/>
          </p:cNvSpPr>
          <p:nvPr/>
        </p:nvSpPr>
        <p:spPr bwMode="auto">
          <a:xfrm>
            <a:off x="115888" y="4811713"/>
            <a:ext cx="2155825" cy="150005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dirty="0"/>
          </a:p>
        </p:txBody>
      </p:sp>
      <p:sp>
        <p:nvSpPr>
          <p:cNvPr id="64524" name="TextBox 10"/>
          <p:cNvSpPr txBox="1">
            <a:spLocks noChangeArrowheads="1"/>
          </p:cNvSpPr>
          <p:nvPr/>
        </p:nvSpPr>
        <p:spPr bwMode="auto">
          <a:xfrm>
            <a:off x="80963" y="6370638"/>
            <a:ext cx="2555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Oil</a:t>
            </a:r>
          </a:p>
        </p:txBody>
      </p:sp>
      <p:sp>
        <p:nvSpPr>
          <p:cNvPr id="64525" name="TextBox 19"/>
          <p:cNvSpPr txBox="1">
            <a:spLocks noChangeArrowheads="1"/>
          </p:cNvSpPr>
          <p:nvPr/>
        </p:nvSpPr>
        <p:spPr bwMode="auto">
          <a:xfrm>
            <a:off x="6123130" y="6364363"/>
            <a:ext cx="2597150" cy="461963"/>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Sensor Data</a:t>
            </a:r>
          </a:p>
        </p:txBody>
      </p:sp>
      <p:sp>
        <p:nvSpPr>
          <p:cNvPr id="64526" name="TextBox 16"/>
          <p:cNvSpPr txBox="1">
            <a:spLocks noChangeArrowheads="1"/>
          </p:cNvSpPr>
          <p:nvPr/>
        </p:nvSpPr>
        <p:spPr bwMode="auto">
          <a:xfrm>
            <a:off x="8720280" y="6311770"/>
            <a:ext cx="3195638"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Diagnostic</a:t>
            </a:r>
          </a:p>
        </p:txBody>
      </p:sp>
    </p:spTree>
    <p:extLst>
      <p:ext uri="{BB962C8B-B14F-4D97-AF65-F5344CB8AC3E}">
        <p14:creationId xmlns:p14="http://schemas.microsoft.com/office/powerpoint/2010/main" val="9221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5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5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5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5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4515" grpId="0"/>
      <p:bldP spid="64517" grpId="0" animBg="1"/>
      <p:bldP spid="64518" grpId="0" animBg="1"/>
      <p:bldP spid="64519" grpId="0"/>
      <p:bldP spid="64520" grpId="0" animBg="1"/>
      <p:bldP spid="64521" grpId="0" animBg="1"/>
      <p:bldP spid="10" grpId="0" animBg="1"/>
      <p:bldP spid="64523" grpId="0" animBg="1"/>
      <p:bldP spid="64524" grpId="0"/>
      <p:bldP spid="64525" grpId="0" animBg="1"/>
      <p:bldP spid="645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19" y="3981450"/>
            <a:ext cx="12022138" cy="21336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4" name="Rectangle 13"/>
          <p:cNvSpPr/>
          <p:nvPr/>
        </p:nvSpPr>
        <p:spPr>
          <a:xfrm>
            <a:off x="-68263" y="1355725"/>
            <a:ext cx="12022138" cy="253365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2" name="Title 1"/>
          <p:cNvSpPr>
            <a:spLocks noGrp="1"/>
          </p:cNvSpPr>
          <p:nvPr>
            <p:ph type="title"/>
          </p:nvPr>
        </p:nvSpPr>
        <p:spPr/>
        <p:txBody>
          <a:bodyPr/>
          <a:lstStyle/>
          <a:p>
            <a:pPr>
              <a:defRPr/>
            </a:pPr>
            <a:r>
              <a:rPr lang="en-US" dirty="0" smtClean="0"/>
              <a:t>Industry Specific</a:t>
            </a:r>
            <a:endParaRPr lang="en-US" dirty="0"/>
          </a:p>
        </p:txBody>
      </p:sp>
      <p:sp>
        <p:nvSpPr>
          <p:cNvPr id="65541"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F8F1763-21E5-4CDA-BD8C-2AACD9D3E931}" type="slidenum">
              <a:rPr lang="en-AU" altLang="en-US" sz="1400"/>
              <a:pPr/>
              <a:t>56</a:t>
            </a:fld>
            <a:endParaRPr lang="en-AU" altLang="en-US" sz="1400" dirty="0"/>
          </a:p>
        </p:txBody>
      </p:sp>
      <p:sp>
        <p:nvSpPr>
          <p:cNvPr id="65542" name="Rectangle 4"/>
          <p:cNvSpPr>
            <a:spLocks noChangeArrowheads="1"/>
          </p:cNvSpPr>
          <p:nvPr/>
        </p:nvSpPr>
        <p:spPr bwMode="auto">
          <a:xfrm>
            <a:off x="2290762" y="1398588"/>
            <a:ext cx="9594850" cy="18494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675"/>
              </a:lnSpc>
              <a:spcBef>
                <a:spcPts val="100"/>
              </a:spcBef>
            </a:pPr>
            <a:r>
              <a:rPr lang="en-US" altLang="en-US" sz="2000" b="1" dirty="0" smtClean="0">
                <a:solidFill>
                  <a:srgbClr val="FF0000"/>
                </a:solidFill>
                <a:cs typeface="Times New Roman" panose="02020603050405020304" pitchFamily="18" charset="0"/>
              </a:rPr>
              <a:t>Healthcare Quality</a:t>
            </a:r>
            <a:endParaRPr lang="en-US" altLang="en-US" sz="2000" b="1" dirty="0">
              <a:solidFill>
                <a:srgbClr val="FF0000"/>
              </a:solidFill>
              <a:cs typeface="Times New Roman" panose="02020603050405020304" pitchFamily="18" charset="0"/>
            </a:endParaRPr>
          </a:p>
          <a:p>
            <a:pPr eaLnBrk="1" hangingPunct="1">
              <a:lnSpc>
                <a:spcPts val="2675"/>
              </a:lnSpc>
              <a:spcBef>
                <a:spcPts val="100"/>
              </a:spcBef>
              <a:buFont typeface="Arial" panose="020B0604020202020204" pitchFamily="34" charset="0"/>
              <a:buChar char="•"/>
            </a:pPr>
            <a:r>
              <a:rPr lang="en-US" altLang="en-US" sz="2000" b="1" dirty="0">
                <a:cs typeface="Times New Roman" panose="02020603050405020304" pitchFamily="18" charset="0"/>
              </a:rPr>
              <a:t>Analyzes data on groups of patients with similar medical conditions, to reveal trends in the diseases and to identify the right candidates for medical research.</a:t>
            </a:r>
          </a:p>
          <a:p>
            <a:pPr eaLnBrk="1" hangingPunct="1">
              <a:lnSpc>
                <a:spcPts val="2675"/>
              </a:lnSpc>
              <a:spcBef>
                <a:spcPts val="100"/>
              </a:spcBef>
              <a:buFont typeface="Arial" panose="020B0604020202020204" pitchFamily="34" charset="0"/>
              <a:buChar char="•"/>
            </a:pPr>
            <a:r>
              <a:rPr lang="en-US" altLang="en-US" sz="2000" b="1" dirty="0">
                <a:cs typeface="Times New Roman" panose="02020603050405020304" pitchFamily="18" charset="0"/>
              </a:rPr>
              <a:t>The real-time data analysis allows Aurora to predict and improve patient outcomes and reduce readmissions.</a:t>
            </a:r>
          </a:p>
        </p:txBody>
      </p:sp>
      <p:sp>
        <p:nvSpPr>
          <p:cNvPr id="65543" name="TextBox 10"/>
          <p:cNvSpPr txBox="1">
            <a:spLocks noChangeArrowheads="1"/>
          </p:cNvSpPr>
          <p:nvPr/>
        </p:nvSpPr>
        <p:spPr bwMode="auto">
          <a:xfrm>
            <a:off x="38100" y="3232150"/>
            <a:ext cx="3602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Health Care</a:t>
            </a:r>
          </a:p>
        </p:txBody>
      </p:sp>
      <p:sp>
        <p:nvSpPr>
          <p:cNvPr id="65544" name="TextBox 19"/>
          <p:cNvSpPr txBox="1">
            <a:spLocks noChangeArrowheads="1"/>
          </p:cNvSpPr>
          <p:nvPr/>
        </p:nvSpPr>
        <p:spPr bwMode="auto">
          <a:xfrm>
            <a:off x="3714750" y="3298825"/>
            <a:ext cx="4989512" cy="461963"/>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Internal, National and Real-time Data</a:t>
            </a:r>
          </a:p>
        </p:txBody>
      </p:sp>
      <p:sp>
        <p:nvSpPr>
          <p:cNvPr id="65545" name="TextBox 16"/>
          <p:cNvSpPr txBox="1">
            <a:spLocks noChangeArrowheads="1"/>
          </p:cNvSpPr>
          <p:nvPr/>
        </p:nvSpPr>
        <p:spPr bwMode="auto">
          <a:xfrm>
            <a:off x="8704262" y="3298825"/>
            <a:ext cx="3181350"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Diagnostic &amp; Predictive</a:t>
            </a:r>
          </a:p>
        </p:txBody>
      </p:sp>
      <p:sp>
        <p:nvSpPr>
          <p:cNvPr id="10" name="Rectangle 9"/>
          <p:cNvSpPr/>
          <p:nvPr/>
        </p:nvSpPr>
        <p:spPr>
          <a:xfrm>
            <a:off x="2580842" y="4003318"/>
            <a:ext cx="9378950" cy="1579920"/>
          </a:xfrm>
          <a:prstGeom prst="rect">
            <a:avLst/>
          </a:prstGeom>
          <a:solidFill>
            <a:schemeClr val="accent5">
              <a:lumMod val="60000"/>
              <a:lumOff val="40000"/>
            </a:schemeClr>
          </a:solidFill>
        </p:spPr>
        <p:txBody>
          <a:bodyPr>
            <a:spAutoFit/>
          </a:bodyPr>
          <a:lstStyle/>
          <a:p>
            <a:pPr eaLnBrk="1" hangingPunct="1">
              <a:lnSpc>
                <a:spcPts val="2188"/>
              </a:lnSpc>
              <a:spcBef>
                <a:spcPts val="338"/>
              </a:spcBef>
              <a:defRPr/>
            </a:pPr>
            <a:r>
              <a:rPr lang="en-US" altLang="en-US" sz="2000" b="1" dirty="0" smtClean="0">
                <a:solidFill>
                  <a:srgbClr val="FF0000"/>
                </a:solidFill>
                <a:cs typeface="Times New Roman" panose="02020603050405020304" pitchFamily="18" charset="0"/>
              </a:rPr>
              <a:t>Increasing Yield &amp; Reducing Cost</a:t>
            </a:r>
          </a:p>
          <a:p>
            <a:pPr marL="342900" indent="-342900" eaLnBrk="1" hangingPunct="1">
              <a:lnSpc>
                <a:spcPts val="2188"/>
              </a:lnSpc>
              <a:spcBef>
                <a:spcPts val="338"/>
              </a:spcBef>
              <a:buFont typeface="Arial" panose="020B0604020202020204" pitchFamily="34" charset="0"/>
              <a:buChar char="•"/>
              <a:defRPr/>
            </a:pPr>
            <a:r>
              <a:rPr lang="en-US" altLang="en-US" sz="2000" b="1" dirty="0" smtClean="0">
                <a:cs typeface="Times New Roman" panose="02020603050405020304" pitchFamily="18" charset="0"/>
              </a:rPr>
              <a:t>Sensors </a:t>
            </a:r>
            <a:r>
              <a:rPr lang="en-US" altLang="en-US" sz="2000" b="1" dirty="0">
                <a:cs typeface="Times New Roman" panose="02020603050405020304" pitchFamily="18" charset="0"/>
              </a:rPr>
              <a:t>placed on equipment, along with historical and real-time data on soil conditions, the weather and crop features </a:t>
            </a:r>
            <a:r>
              <a:rPr lang="en-US" altLang="en-US" sz="2000" b="1" dirty="0" smtClean="0">
                <a:cs typeface="Times New Roman" panose="02020603050405020304" pitchFamily="18" charset="0"/>
              </a:rPr>
              <a:t>-used </a:t>
            </a:r>
            <a:r>
              <a:rPr lang="en-US" altLang="en-US" sz="2000" b="1" dirty="0">
                <a:cs typeface="Times New Roman" panose="02020603050405020304" pitchFamily="18" charset="0"/>
              </a:rPr>
              <a:t>together to help farmers.</a:t>
            </a:r>
          </a:p>
          <a:p>
            <a:pPr marL="342900" indent="-342900" eaLnBrk="1" hangingPunct="1">
              <a:lnSpc>
                <a:spcPts val="2188"/>
              </a:lnSpc>
              <a:spcBef>
                <a:spcPts val="338"/>
              </a:spcBef>
              <a:buFont typeface="Arial" panose="020B0604020202020204" pitchFamily="34" charset="0"/>
              <a:buChar char="•"/>
              <a:defRPr/>
            </a:pPr>
            <a:r>
              <a:rPr lang="en-US" altLang="en-US" sz="2000" b="1" dirty="0">
                <a:cs typeface="Times New Roman" panose="02020603050405020304" pitchFamily="18" charset="0"/>
              </a:rPr>
              <a:t>Determine where and when to plant to get the highest yield, and how to boost the efficiency of their work to reduce fuel costs.</a:t>
            </a:r>
          </a:p>
        </p:txBody>
      </p:sp>
      <p:sp>
        <p:nvSpPr>
          <p:cNvPr id="65547" name="TextBox 10"/>
          <p:cNvSpPr txBox="1">
            <a:spLocks noChangeArrowheads="1"/>
          </p:cNvSpPr>
          <p:nvPr/>
        </p:nvSpPr>
        <p:spPr bwMode="auto">
          <a:xfrm>
            <a:off x="409720" y="5653088"/>
            <a:ext cx="2555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Industry – Farming</a:t>
            </a:r>
          </a:p>
        </p:txBody>
      </p:sp>
      <p:sp>
        <p:nvSpPr>
          <p:cNvPr id="65548" name="TextBox 19"/>
          <p:cNvSpPr txBox="1">
            <a:spLocks noChangeArrowheads="1"/>
          </p:cNvSpPr>
          <p:nvPr/>
        </p:nvSpPr>
        <p:spPr bwMode="auto">
          <a:xfrm>
            <a:off x="5504007" y="5561013"/>
            <a:ext cx="4711700" cy="461962"/>
          </a:xfrm>
          <a:prstGeom prst="rect">
            <a:avLst/>
          </a:prstGeom>
          <a:solidFill>
            <a:srgbClr val="99CCFF"/>
          </a:solidFill>
          <a:ln>
            <a:noFill/>
          </a:ln>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Historical, Real time, Sensor Data</a:t>
            </a:r>
          </a:p>
        </p:txBody>
      </p:sp>
      <p:sp>
        <p:nvSpPr>
          <p:cNvPr id="65549" name="TextBox 16"/>
          <p:cNvSpPr txBox="1">
            <a:spLocks noChangeArrowheads="1"/>
          </p:cNvSpPr>
          <p:nvPr/>
        </p:nvSpPr>
        <p:spPr bwMode="auto">
          <a:xfrm>
            <a:off x="10215707" y="5561013"/>
            <a:ext cx="1809750"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IN" altLang="en-US" dirty="0"/>
              <a:t>Diagnostic</a:t>
            </a:r>
          </a:p>
        </p:txBody>
      </p:sp>
      <p:sp>
        <p:nvSpPr>
          <p:cNvPr id="65550" name="object 37"/>
          <p:cNvSpPr>
            <a:spLocks noChangeArrowheads="1"/>
          </p:cNvSpPr>
          <p:nvPr/>
        </p:nvSpPr>
        <p:spPr bwMode="auto">
          <a:xfrm>
            <a:off x="-68263" y="1603375"/>
            <a:ext cx="2425700" cy="10191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dirty="0"/>
          </a:p>
        </p:txBody>
      </p:sp>
      <p:sp>
        <p:nvSpPr>
          <p:cNvPr id="65551" name="object 37"/>
          <p:cNvSpPr>
            <a:spLocks noChangeArrowheads="1"/>
          </p:cNvSpPr>
          <p:nvPr/>
        </p:nvSpPr>
        <p:spPr bwMode="auto">
          <a:xfrm>
            <a:off x="220807" y="3983038"/>
            <a:ext cx="2209800" cy="15303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dirty="0"/>
          </a:p>
        </p:txBody>
      </p:sp>
    </p:spTree>
    <p:extLst>
      <p:ext uri="{BB962C8B-B14F-4D97-AF65-F5344CB8AC3E}">
        <p14:creationId xmlns:p14="http://schemas.microsoft.com/office/powerpoint/2010/main" val="328755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5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5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5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5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65542" grpId="0" animBg="1"/>
      <p:bldP spid="65543" grpId="0"/>
      <p:bldP spid="65544" grpId="0" animBg="1"/>
      <p:bldP spid="65545" grpId="0" animBg="1"/>
      <p:bldP spid="10" grpId="0" animBg="1"/>
      <p:bldP spid="65547" grpId="0"/>
      <p:bldP spid="65548" grpId="0" animBg="1"/>
      <p:bldP spid="65549" grpId="0" animBg="1"/>
      <p:bldP spid="65550" grpId="0" animBg="1"/>
      <p:bldP spid="655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66675"/>
            <a:ext cx="11953875" cy="1173163"/>
          </a:xfrm>
          <a:solidFill>
            <a:srgbClr val="FF9933"/>
          </a:solidFill>
        </p:spPr>
        <p:txBody>
          <a:bodyPr>
            <a:normAutofit/>
          </a:bodyPr>
          <a:lstStyle/>
          <a:p>
            <a:pPr>
              <a:defRPr/>
            </a:pPr>
            <a:r>
              <a:rPr lang="en-US" dirty="0" smtClean="0"/>
              <a:t>Activity I – Designing Use Cases</a:t>
            </a:r>
          </a:p>
        </p:txBody>
      </p:sp>
      <p:sp>
        <p:nvSpPr>
          <p:cNvPr id="26627" name="Rectangle 3"/>
          <p:cNvSpPr>
            <a:spLocks noGrp="1" noChangeArrowheads="1"/>
          </p:cNvSpPr>
          <p:nvPr>
            <p:ph type="body" idx="1"/>
          </p:nvPr>
        </p:nvSpPr>
        <p:spPr>
          <a:xfrm>
            <a:off x="0" y="1239838"/>
            <a:ext cx="11953875" cy="5551487"/>
          </a:xfrm>
          <a:solidFill>
            <a:srgbClr val="002060"/>
          </a:solidFill>
        </p:spPr>
        <p:txBody>
          <a:bodyPr>
            <a:normAutofit/>
          </a:bodyPr>
          <a:lstStyle/>
          <a:p>
            <a:pPr>
              <a:buClr>
                <a:srgbClr val="FFC000"/>
              </a:buClr>
              <a:defRPr/>
            </a:pPr>
            <a:r>
              <a:rPr lang="en-IN" dirty="0" smtClean="0">
                <a:solidFill>
                  <a:schemeClr val="bg1"/>
                </a:solidFill>
              </a:rPr>
              <a:t>Design 2 Use Cases each for the </a:t>
            </a:r>
            <a:r>
              <a:rPr lang="en-IN" smtClean="0">
                <a:solidFill>
                  <a:schemeClr val="bg1"/>
                </a:solidFill>
              </a:rPr>
              <a:t>following industries -</a:t>
            </a:r>
            <a:r>
              <a:rPr lang="en-IN">
                <a:solidFill>
                  <a:schemeClr val="bg1"/>
                </a:solidFill>
              </a:rPr>
              <a:t>Describe goal for each case, the data from different sources you think should be used and the type of analytics required</a:t>
            </a:r>
          </a:p>
          <a:p>
            <a:pPr lvl="1">
              <a:buClr>
                <a:srgbClr val="FFC000"/>
              </a:buClr>
              <a:defRPr/>
            </a:pPr>
            <a:r>
              <a:rPr lang="en-IN" smtClean="0">
                <a:solidFill>
                  <a:schemeClr val="bg1"/>
                </a:solidFill>
              </a:rPr>
              <a:t>Education</a:t>
            </a:r>
            <a:endParaRPr lang="en-IN" dirty="0" smtClean="0">
              <a:solidFill>
                <a:schemeClr val="bg1"/>
              </a:solidFill>
            </a:endParaRPr>
          </a:p>
          <a:p>
            <a:pPr lvl="1">
              <a:buClr>
                <a:srgbClr val="FFC000"/>
              </a:buClr>
              <a:defRPr/>
            </a:pPr>
            <a:r>
              <a:rPr lang="en-IN" dirty="0" smtClean="0">
                <a:solidFill>
                  <a:schemeClr val="bg1"/>
                </a:solidFill>
              </a:rPr>
              <a:t>Restaurant Aggregator &amp; Food Delivery (like </a:t>
            </a:r>
            <a:r>
              <a:rPr lang="en-IN" dirty="0" err="1" smtClean="0">
                <a:solidFill>
                  <a:schemeClr val="bg1"/>
                </a:solidFill>
              </a:rPr>
              <a:t>Swiggy</a:t>
            </a:r>
            <a:r>
              <a:rPr lang="en-IN" dirty="0" smtClean="0">
                <a:solidFill>
                  <a:schemeClr val="bg1"/>
                </a:solidFill>
              </a:rPr>
              <a:t>)</a:t>
            </a:r>
          </a:p>
          <a:p>
            <a:pPr>
              <a:lnSpc>
                <a:spcPct val="90000"/>
              </a:lnSpc>
              <a:buClr>
                <a:schemeClr val="bg2"/>
              </a:buClr>
              <a:defRPr/>
            </a:pPr>
            <a:endParaRPr lang="en-US" altLang="ko-KR" sz="4322" dirty="0">
              <a:solidFill>
                <a:schemeClr val="bg1"/>
              </a:solidFill>
              <a:ea typeface="Gulim" pitchFamily="34" charset="-127"/>
            </a:endParaRPr>
          </a:p>
          <a:p>
            <a:pPr lvl="1">
              <a:lnSpc>
                <a:spcPct val="90000"/>
              </a:lnSpc>
              <a:buClr>
                <a:schemeClr val="bg2"/>
              </a:buClr>
              <a:defRPr/>
            </a:pPr>
            <a:endParaRPr lang="en-US" altLang="ko-KR" sz="3138" dirty="0">
              <a:solidFill>
                <a:schemeClr val="bg1"/>
              </a:solidFill>
              <a:ea typeface="Gulim" pitchFamily="34" charset="-127"/>
            </a:endParaRPr>
          </a:p>
          <a:p>
            <a:pPr lvl="1">
              <a:lnSpc>
                <a:spcPct val="90000"/>
              </a:lnSpc>
              <a:buClr>
                <a:schemeClr val="bg2"/>
              </a:buClr>
              <a:defRPr/>
            </a:pPr>
            <a:endParaRPr lang="en-US" altLang="ko-KR" dirty="0">
              <a:solidFill>
                <a:schemeClr val="bg1"/>
              </a:solidFill>
              <a:ea typeface="Gulim" pitchFamily="34" charset="-127"/>
            </a:endParaRPr>
          </a:p>
          <a:p>
            <a:pPr>
              <a:lnSpc>
                <a:spcPct val="90000"/>
              </a:lnSpc>
              <a:buClr>
                <a:schemeClr val="bg2"/>
              </a:buClr>
              <a:defRPr/>
            </a:pPr>
            <a:endParaRPr lang="en-US" altLang="ko-KR" sz="1373" b="1" dirty="0">
              <a:solidFill>
                <a:schemeClr val="bg1"/>
              </a:solidFill>
              <a:ea typeface="Gulim" pitchFamily="34" charset="-127"/>
            </a:endParaRPr>
          </a:p>
        </p:txBody>
      </p:sp>
    </p:spTree>
    <p:extLst>
      <p:ext uri="{BB962C8B-B14F-4D97-AF65-F5344CB8AC3E}">
        <p14:creationId xmlns:p14="http://schemas.microsoft.com/office/powerpoint/2010/main" val="1114874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t>Thanks</a:t>
            </a:r>
            <a:endParaRPr lang="en-IN" dirty="0"/>
          </a:p>
        </p:txBody>
      </p:sp>
      <p:sp>
        <p:nvSpPr>
          <p:cNvPr id="6" name="Subtitle 5"/>
          <p:cNvSpPr>
            <a:spLocks noGrp="1"/>
          </p:cNvSpPr>
          <p:nvPr>
            <p:ph type="subTitle" idx="1"/>
          </p:nvPr>
        </p:nvSpPr>
        <p:spPr/>
        <p:txBody>
          <a:bodyPr/>
          <a:lstStyle/>
          <a:p>
            <a:r>
              <a:rPr lang="en-IN" dirty="0" smtClean="0"/>
              <a:t>Any Questions?</a:t>
            </a:r>
            <a:endParaRPr lang="en-IN" dirty="0"/>
          </a:p>
        </p:txBody>
      </p:sp>
    </p:spTree>
    <p:extLst>
      <p:ext uri="{BB962C8B-B14F-4D97-AF65-F5344CB8AC3E}">
        <p14:creationId xmlns:p14="http://schemas.microsoft.com/office/powerpoint/2010/main" val="874285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1920538" cy="6781800"/>
          </a:xfrm>
          <a:prstGeom prst="rect">
            <a:avLst/>
          </a:prstGeom>
        </p:spPr>
      </p:pic>
    </p:spTree>
    <p:extLst>
      <p:ext uri="{BB962C8B-B14F-4D97-AF65-F5344CB8AC3E}">
        <p14:creationId xmlns:p14="http://schemas.microsoft.com/office/powerpoint/2010/main" val="24012345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76200"/>
            <a:ext cx="12063412" cy="685800"/>
          </a:xfrm>
        </p:spPr>
        <p:txBody>
          <a:bodyPr/>
          <a:lstStyle/>
          <a:p>
            <a:r>
              <a:rPr lang="en-IN" sz="2800" dirty="0" smtClean="0"/>
              <a:t>Data Science –AI-Machine Learning – Data Analytics – Big Data Analytics</a:t>
            </a:r>
            <a:endParaRPr lang="en-IN" sz="2800" dirty="0"/>
          </a:p>
        </p:txBody>
      </p:sp>
      <p:graphicFrame>
        <p:nvGraphicFramePr>
          <p:cNvPr id="5" name="Table 4"/>
          <p:cNvGraphicFramePr>
            <a:graphicFrameLocks noGrp="1"/>
          </p:cNvGraphicFramePr>
          <p:nvPr>
            <p:extLst>
              <p:ext uri="{D42A27DB-BD31-4B8C-83A1-F6EECF244321}">
                <p14:modId xmlns:p14="http://schemas.microsoft.com/office/powerpoint/2010/main" val="4231778181"/>
              </p:ext>
            </p:extLst>
          </p:nvPr>
        </p:nvGraphicFramePr>
        <p:xfrm>
          <a:off x="2" y="591065"/>
          <a:ext cx="11920535" cy="6268562"/>
        </p:xfrm>
        <a:graphic>
          <a:graphicData uri="http://schemas.openxmlformats.org/drawingml/2006/table">
            <a:tbl>
              <a:tblPr firstRow="1" bandRow="1">
                <a:tableStyleId>{21E4AEA4-8DFA-4A89-87EB-49C32662AFE0}</a:tableStyleId>
              </a:tblPr>
              <a:tblGrid>
                <a:gridCol w="1076694">
                  <a:extLst>
                    <a:ext uri="{9D8B030D-6E8A-4147-A177-3AD203B41FA5}">
                      <a16:colId xmlns:a16="http://schemas.microsoft.com/office/drawing/2014/main" val="2356522272"/>
                    </a:ext>
                  </a:extLst>
                </a:gridCol>
                <a:gridCol w="2806132">
                  <a:extLst>
                    <a:ext uri="{9D8B030D-6E8A-4147-A177-3AD203B41FA5}">
                      <a16:colId xmlns:a16="http://schemas.microsoft.com/office/drawing/2014/main" val="4047472352"/>
                    </a:ext>
                  </a:extLst>
                </a:gridCol>
                <a:gridCol w="1941412">
                  <a:extLst>
                    <a:ext uri="{9D8B030D-6E8A-4147-A177-3AD203B41FA5}">
                      <a16:colId xmlns:a16="http://schemas.microsoft.com/office/drawing/2014/main" val="573179406"/>
                    </a:ext>
                  </a:extLst>
                </a:gridCol>
                <a:gridCol w="2044454">
                  <a:extLst>
                    <a:ext uri="{9D8B030D-6E8A-4147-A177-3AD203B41FA5}">
                      <a16:colId xmlns:a16="http://schemas.microsoft.com/office/drawing/2014/main" val="3483657592"/>
                    </a:ext>
                  </a:extLst>
                </a:gridCol>
                <a:gridCol w="1838369">
                  <a:extLst>
                    <a:ext uri="{9D8B030D-6E8A-4147-A177-3AD203B41FA5}">
                      <a16:colId xmlns:a16="http://schemas.microsoft.com/office/drawing/2014/main" val="1637416372"/>
                    </a:ext>
                  </a:extLst>
                </a:gridCol>
                <a:gridCol w="2213474">
                  <a:extLst>
                    <a:ext uri="{9D8B030D-6E8A-4147-A177-3AD203B41FA5}">
                      <a16:colId xmlns:a16="http://schemas.microsoft.com/office/drawing/2014/main" val="2330124733"/>
                    </a:ext>
                  </a:extLst>
                </a:gridCol>
              </a:tblGrid>
              <a:tr h="660242">
                <a:tc>
                  <a:txBody>
                    <a:bodyPr/>
                    <a:lstStyle/>
                    <a:p>
                      <a:endParaRPr lang="en-IN" dirty="0"/>
                    </a:p>
                  </a:txBody>
                  <a:tcPr/>
                </a:tc>
                <a:tc>
                  <a:txBody>
                    <a:bodyPr/>
                    <a:lstStyle/>
                    <a:p>
                      <a:r>
                        <a:rPr lang="en-IN" dirty="0" smtClean="0"/>
                        <a:t>Data Science</a:t>
                      </a:r>
                      <a:endParaRPr lang="en-IN" dirty="0"/>
                    </a:p>
                  </a:txBody>
                  <a:tcPr/>
                </a:tc>
                <a:tc>
                  <a:txBody>
                    <a:bodyPr/>
                    <a:lstStyle/>
                    <a:p>
                      <a:r>
                        <a:rPr lang="en-IN" dirty="0" smtClean="0"/>
                        <a:t>AI</a:t>
                      </a:r>
                      <a:endParaRPr lang="en-IN" dirty="0"/>
                    </a:p>
                  </a:txBody>
                  <a:tcPr/>
                </a:tc>
                <a:tc>
                  <a:txBody>
                    <a:bodyPr/>
                    <a:lstStyle/>
                    <a:p>
                      <a:r>
                        <a:rPr lang="en-IN" dirty="0" smtClean="0"/>
                        <a:t>Machine Learning</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Data &amp; Business Analytics</a:t>
                      </a:r>
                      <a:endParaRPr lang="en-IN" dirty="0"/>
                    </a:p>
                  </a:txBody>
                  <a:tcPr/>
                </a:tc>
                <a:tc>
                  <a:txBody>
                    <a:bodyPr/>
                    <a:lstStyle/>
                    <a:p>
                      <a:r>
                        <a:rPr lang="en-IN" dirty="0" smtClean="0"/>
                        <a:t>Big Data Analytics</a:t>
                      </a:r>
                      <a:endParaRPr lang="en-IN" dirty="0"/>
                    </a:p>
                  </a:txBody>
                  <a:tcPr/>
                </a:tc>
                <a:extLst>
                  <a:ext uri="{0D108BD9-81ED-4DB2-BD59-A6C34878D82A}">
                    <a16:rowId xmlns:a16="http://schemas.microsoft.com/office/drawing/2014/main" val="524394404"/>
                  </a:ext>
                </a:extLst>
              </a:tr>
              <a:tr h="1493520">
                <a:tc>
                  <a:txBody>
                    <a:bodyPr/>
                    <a:lstStyle/>
                    <a:p>
                      <a:r>
                        <a:rPr lang="en-IN" sz="2000" b="1" dirty="0" smtClean="0"/>
                        <a:t>Goal</a:t>
                      </a:r>
                      <a:endParaRPr lang="en-IN" sz="2000" b="1" dirty="0"/>
                    </a:p>
                  </a:txBody>
                  <a:tcPr/>
                </a:tc>
                <a:tc>
                  <a:txBody>
                    <a:bodyPr/>
                    <a:lstStyle/>
                    <a:p>
                      <a:r>
                        <a:rPr lang="en-IN" sz="1800" dirty="0" smtClean="0"/>
                        <a:t>Analysis of data and </a:t>
                      </a:r>
                      <a:r>
                        <a:rPr lang="en-IN" sz="1800" b="1" dirty="0" smtClean="0"/>
                        <a:t>drawing  meaningful insights </a:t>
                      </a:r>
                      <a:r>
                        <a:rPr lang="en-IN" sz="1800" dirty="0" smtClean="0"/>
                        <a:t>– through statistical &amp; algorithmic methods</a:t>
                      </a:r>
                      <a:endParaRPr lang="en-IN" sz="1800" dirty="0"/>
                    </a:p>
                  </a:txBody>
                  <a:tcPr/>
                </a:tc>
                <a:tc>
                  <a:txBody>
                    <a:bodyPr/>
                    <a:lstStyle/>
                    <a:p>
                      <a:r>
                        <a:rPr lang="en-IN" sz="1800" b="1" dirty="0" smtClean="0"/>
                        <a:t>Make machines intelligent </a:t>
                      </a:r>
                      <a:r>
                        <a:rPr lang="en-IN" sz="1800" dirty="0" smtClean="0"/>
                        <a:t>enough to work based on environment</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dirty="0" smtClean="0"/>
                        <a:t>Recognize patterns in data  </a:t>
                      </a:r>
                      <a:r>
                        <a:rPr lang="en-IN" sz="1800" dirty="0" smtClean="0"/>
                        <a:t>through algorithms that learn &amp; perform well on unseen data</a:t>
                      </a:r>
                      <a:endParaRPr lang="en-IN" sz="1800" dirty="0"/>
                    </a:p>
                  </a:txBody>
                  <a:tcPr/>
                </a:tc>
                <a:tc>
                  <a:txBody>
                    <a:bodyPr/>
                    <a:lstStyle/>
                    <a:p>
                      <a:r>
                        <a:rPr lang="en-IN" sz="1800" dirty="0" smtClean="0"/>
                        <a:t>Examine datasets in order </a:t>
                      </a:r>
                      <a:r>
                        <a:rPr lang="en-IN" sz="1800" b="1" dirty="0" smtClean="0"/>
                        <a:t>to draw conclusions</a:t>
                      </a:r>
                      <a:r>
                        <a:rPr lang="en-IN" sz="1800" b="1" baseline="0" dirty="0" smtClean="0"/>
                        <a:t> using specialized software</a:t>
                      </a:r>
                      <a:endParaRPr lang="en-IN"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dirty="0" smtClean="0"/>
                        <a:t>Mine</a:t>
                      </a:r>
                      <a:r>
                        <a:rPr lang="en-IN" sz="1800" b="1" baseline="0" dirty="0" smtClean="0"/>
                        <a:t> and analyse voluminous amounts of structures &amp; unstructured data </a:t>
                      </a:r>
                      <a:r>
                        <a:rPr lang="en-IN" sz="1800" baseline="0" dirty="0" smtClean="0"/>
                        <a:t>for business gains</a:t>
                      </a:r>
                      <a:endParaRPr lang="en-IN" sz="1800" dirty="0"/>
                    </a:p>
                  </a:txBody>
                  <a:tcPr/>
                </a:tc>
                <a:extLst>
                  <a:ext uri="{0D108BD9-81ED-4DB2-BD59-A6C34878D82A}">
                    <a16:rowId xmlns:a16="http://schemas.microsoft.com/office/drawing/2014/main" val="1753648687"/>
                  </a:ext>
                </a:extLst>
              </a:tr>
              <a:tr h="1447800">
                <a:tc>
                  <a:txBody>
                    <a:bodyPr/>
                    <a:lstStyle/>
                    <a:p>
                      <a:r>
                        <a:rPr lang="en-IN" sz="2000" b="1" dirty="0" smtClean="0"/>
                        <a:t>Focus</a:t>
                      </a:r>
                      <a:endParaRPr lang="en-IN"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dirty="0" smtClean="0"/>
                        <a:t>Discover</a:t>
                      </a:r>
                      <a:r>
                        <a:rPr lang="en-IN" sz="1800" b="1" baseline="0" dirty="0" smtClean="0"/>
                        <a:t> new questions to drive innovation </a:t>
                      </a:r>
                      <a:r>
                        <a:rPr lang="en-IN" sz="1800" baseline="0" dirty="0" smtClean="0"/>
                        <a:t>–</a:t>
                      </a:r>
                      <a:r>
                        <a:rPr lang="en-IN" sz="1800" dirty="0" smtClean="0"/>
                        <a:t>Macro -</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Actionable insights</a:t>
                      </a:r>
                      <a:r>
                        <a:rPr lang="en-IN" sz="1800" baseline="0" dirty="0" smtClean="0"/>
                        <a:t> from data</a:t>
                      </a:r>
                      <a:endParaRPr lang="en-IN" sz="1800" dirty="0" smtClean="0"/>
                    </a:p>
                    <a:p>
                      <a:endParaRPr lang="en-IN" sz="1800" dirty="0"/>
                    </a:p>
                  </a:txBody>
                  <a:tcPr/>
                </a:tc>
                <a:tc>
                  <a:txBody>
                    <a:bodyPr/>
                    <a:lstStyle/>
                    <a:p>
                      <a:r>
                        <a:rPr lang="en-IN" sz="1800" b="1" dirty="0" smtClean="0"/>
                        <a:t>Maximize chance of Success</a:t>
                      </a:r>
                      <a:endParaRPr lang="en-IN" sz="1800" b="1" dirty="0"/>
                    </a:p>
                  </a:txBody>
                  <a:tcPr/>
                </a:tc>
                <a:tc>
                  <a:txBody>
                    <a:bodyPr/>
                    <a:lstStyle/>
                    <a:p>
                      <a:r>
                        <a:rPr lang="en-IN" sz="1800" b="1" dirty="0" smtClean="0"/>
                        <a:t>Maximize Accuracy</a:t>
                      </a:r>
                      <a:endParaRPr lang="en-IN" sz="1800" b="1" dirty="0"/>
                    </a:p>
                  </a:txBody>
                  <a:tcPr/>
                </a:tc>
                <a:tc>
                  <a:txBody>
                    <a:bodyPr/>
                    <a:lstStyle/>
                    <a:p>
                      <a:r>
                        <a:rPr lang="en-IN" sz="1800" dirty="0" smtClean="0"/>
                        <a:t>Use </a:t>
                      </a:r>
                      <a:r>
                        <a:rPr lang="en-IN" sz="1800" b="1" dirty="0" smtClean="0"/>
                        <a:t>existing data to uncover Actionable Data</a:t>
                      </a:r>
                    </a:p>
                    <a:p>
                      <a:r>
                        <a:rPr lang="en-IN" sz="1800" dirty="0" smtClean="0"/>
                        <a:t>-Micro -Reports, Trends</a:t>
                      </a:r>
                      <a:endParaRPr lang="en-IN" sz="1800" dirty="0"/>
                    </a:p>
                  </a:txBody>
                  <a:tcPr/>
                </a:tc>
                <a:tc>
                  <a:txBody>
                    <a:bodyPr/>
                    <a:lstStyle/>
                    <a:p>
                      <a:r>
                        <a:rPr lang="en-IN" sz="1800" b="1" dirty="0" smtClean="0"/>
                        <a:t>Patterns,</a:t>
                      </a:r>
                      <a:r>
                        <a:rPr lang="en-IN" sz="1800" b="1" baseline="0" dirty="0" smtClean="0"/>
                        <a:t> Correlations, Models</a:t>
                      </a:r>
                      <a:endParaRPr lang="en-IN" sz="1800" b="1" dirty="0"/>
                    </a:p>
                  </a:txBody>
                  <a:tcPr/>
                </a:tc>
                <a:extLst>
                  <a:ext uri="{0D108BD9-81ED-4DB2-BD59-A6C34878D82A}">
                    <a16:rowId xmlns:a16="http://schemas.microsoft.com/office/drawing/2014/main" val="4049584325"/>
                  </a:ext>
                </a:extLst>
              </a:tr>
              <a:tr h="1463040">
                <a:tc>
                  <a:txBody>
                    <a:bodyPr/>
                    <a:lstStyle/>
                    <a:p>
                      <a:r>
                        <a:rPr lang="en-IN" sz="2000" b="1" dirty="0" smtClean="0"/>
                        <a:t>Process</a:t>
                      </a:r>
                      <a:endParaRPr lang="en-IN"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Explore many models, build</a:t>
                      </a:r>
                      <a:r>
                        <a:rPr lang="en-US" b="1" baseline="0" dirty="0" smtClean="0"/>
                        <a:t> and tune hybrids</a:t>
                      </a:r>
                      <a:endParaRPr lang="en-US" b="1" dirty="0" smtClean="0"/>
                    </a:p>
                    <a:p>
                      <a:r>
                        <a:rPr lang="en-IN" sz="1800" b="1" baseline="0" dirty="0" smtClean="0"/>
                        <a:t>to aid decision making</a:t>
                      </a:r>
                      <a:r>
                        <a:rPr lang="en-IN" sz="1800" baseline="0" dirty="0" smtClean="0"/>
                        <a:t> in organizations</a:t>
                      </a:r>
                      <a:endParaRPr lang="en-IN" sz="1800" dirty="0"/>
                    </a:p>
                  </a:txBody>
                  <a:tcPr/>
                </a:tc>
                <a:tc>
                  <a:txBody>
                    <a:bodyPr/>
                    <a:lstStyle/>
                    <a:p>
                      <a:r>
                        <a:rPr lang="en-IN" sz="1800" b="1" dirty="0" smtClean="0"/>
                        <a:t>Handles specific tasks using intelligent processing</a:t>
                      </a:r>
                      <a:endParaRPr lang="en-IN" sz="1800" b="1" dirty="0"/>
                    </a:p>
                  </a:txBody>
                  <a:tcPr/>
                </a:tc>
                <a:tc>
                  <a:txBody>
                    <a:bodyPr/>
                    <a:lstStyle/>
                    <a:p>
                      <a:r>
                        <a:rPr lang="en-IN" sz="1800" dirty="0" smtClean="0"/>
                        <a:t>Uses a variety of algorithms &amp;</a:t>
                      </a:r>
                      <a:r>
                        <a:rPr lang="en-IN" sz="1800" baseline="0" dirty="0" smtClean="0"/>
                        <a:t> Analytical Models to </a:t>
                      </a:r>
                      <a:r>
                        <a:rPr lang="en-IN" sz="1800" b="1" baseline="0" dirty="0" smtClean="0"/>
                        <a:t>support pattern discovery</a:t>
                      </a:r>
                      <a:endParaRPr lang="en-IN" sz="1800" b="1" dirty="0"/>
                    </a:p>
                  </a:txBody>
                  <a:tcPr/>
                </a:tc>
                <a:tc>
                  <a:txBody>
                    <a:bodyPr/>
                    <a:lstStyle/>
                    <a:p>
                      <a:r>
                        <a:rPr lang="en-IN" sz="1800" baseline="0" dirty="0" smtClean="0"/>
                        <a:t>Cleansing, Transforming and </a:t>
                      </a:r>
                      <a:r>
                        <a:rPr lang="en-IN" sz="1800" b="1" baseline="0" dirty="0" smtClean="0"/>
                        <a:t>Modelling data</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b="1" dirty="0" smtClean="0"/>
                        <a:t>Static, Comparative</a:t>
                      </a:r>
                      <a:endParaRPr lang="en-IN" sz="1800" b="1" dirty="0"/>
                    </a:p>
                  </a:txBody>
                  <a:tcPr/>
                </a:tc>
                <a:tc>
                  <a:txBody>
                    <a:bodyPr/>
                    <a:lstStyle/>
                    <a:p>
                      <a:r>
                        <a:rPr lang="en-IN" sz="1800" b="1" dirty="0" smtClean="0"/>
                        <a:t>Exploratory, Experimentation, Visual</a:t>
                      </a:r>
                      <a:endParaRPr lang="en-IN" sz="1800" b="1" dirty="0"/>
                    </a:p>
                  </a:txBody>
                  <a:tcPr/>
                </a:tc>
                <a:extLst>
                  <a:ext uri="{0D108BD9-81ED-4DB2-BD59-A6C34878D82A}">
                    <a16:rowId xmlns:a16="http://schemas.microsoft.com/office/drawing/2014/main" val="109269912"/>
                  </a:ext>
                </a:extLst>
              </a:tr>
              <a:tr h="1138078">
                <a:tc>
                  <a:txBody>
                    <a:bodyPr/>
                    <a:lstStyle/>
                    <a:p>
                      <a:r>
                        <a:rPr lang="en-IN" sz="2000" b="1" dirty="0" smtClean="0"/>
                        <a:t>Data Sources</a:t>
                      </a:r>
                      <a:endParaRPr lang="en-IN" sz="2000" b="1" dirty="0"/>
                    </a:p>
                  </a:txBody>
                  <a:tcPr/>
                </a:tc>
                <a:tc>
                  <a:txBody>
                    <a:bodyPr/>
                    <a:lstStyle/>
                    <a:p>
                      <a:r>
                        <a:rPr lang="en-IN" sz="1800" b="1" dirty="0" smtClean="0"/>
                        <a:t>Data –structured &amp; unstructured, Internal &amp; external sources</a:t>
                      </a:r>
                      <a:endParaRPr lang="en-IN" sz="1800" b="1" dirty="0"/>
                    </a:p>
                  </a:txBody>
                  <a:tcPr/>
                </a:tc>
                <a:tc>
                  <a:txBody>
                    <a:bodyPr/>
                    <a:lstStyle/>
                    <a:p>
                      <a:r>
                        <a:rPr lang="en-IN" sz="1800" b="1" dirty="0" smtClean="0"/>
                        <a:t>Limited</a:t>
                      </a:r>
                      <a:r>
                        <a:rPr lang="en-IN" sz="1800" b="1" baseline="0" dirty="0" smtClean="0"/>
                        <a:t> Domain specific data</a:t>
                      </a:r>
                      <a:endParaRPr lang="en-IN"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Improve/validate on a few,</a:t>
                      </a:r>
                      <a:r>
                        <a:rPr lang="en-US" b="1" baseline="0" dirty="0" smtClean="0"/>
                        <a:t> relatively clean, small datasets</a:t>
                      </a:r>
                      <a:endParaRPr lang="en-IN"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dirty="0" smtClean="0"/>
                        <a:t>Pre-planned, added slowly</a:t>
                      </a:r>
                    </a:p>
                    <a:p>
                      <a:endParaRPr lang="en-IN" sz="1800" dirty="0"/>
                    </a:p>
                  </a:txBody>
                  <a:tcPr/>
                </a:tc>
                <a:tc>
                  <a:txBody>
                    <a:bodyPr/>
                    <a:lstStyle/>
                    <a:p>
                      <a:r>
                        <a:rPr lang="en-IN" sz="1800" b="1" dirty="0" smtClean="0"/>
                        <a:t>On-the-fly, as-needed</a:t>
                      </a:r>
                      <a:endParaRPr lang="en-IN" sz="1800" b="1" dirty="0"/>
                    </a:p>
                  </a:txBody>
                  <a:tcPr/>
                </a:tc>
                <a:extLst>
                  <a:ext uri="{0D108BD9-81ED-4DB2-BD59-A6C34878D82A}">
                    <a16:rowId xmlns:a16="http://schemas.microsoft.com/office/drawing/2014/main" val="627887819"/>
                  </a:ext>
                </a:extLst>
              </a:tr>
            </a:tbl>
          </a:graphicData>
        </a:graphic>
      </p:graphicFrame>
    </p:spTree>
    <p:extLst>
      <p:ext uri="{BB962C8B-B14F-4D97-AF65-F5344CB8AC3E}">
        <p14:creationId xmlns:p14="http://schemas.microsoft.com/office/powerpoint/2010/main" val="3361099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72663582"/>
              </p:ext>
            </p:extLst>
          </p:nvPr>
        </p:nvGraphicFramePr>
        <p:xfrm>
          <a:off x="1176337" y="10391"/>
          <a:ext cx="10287000" cy="678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577137" y="-28884"/>
            <a:ext cx="4376738" cy="1200329"/>
          </a:xfrm>
          <a:prstGeom prst="rect">
            <a:avLst/>
          </a:prstGeom>
          <a:solidFill>
            <a:schemeClr val="accent6">
              <a:lumMod val="40000"/>
              <a:lumOff val="60000"/>
            </a:schemeClr>
          </a:solidFill>
        </p:spPr>
        <p:txBody>
          <a:bodyPr wrap="square" rtlCol="0">
            <a:spAutoFit/>
          </a:bodyPr>
          <a:lstStyle/>
          <a:p>
            <a:r>
              <a:rPr lang="en-IN" dirty="0" smtClean="0"/>
              <a:t>Ask relevant Questions and define objectives for the problem that needs to be tackled</a:t>
            </a:r>
            <a:endParaRPr lang="en-IN" dirty="0"/>
          </a:p>
        </p:txBody>
      </p:sp>
      <p:sp>
        <p:nvSpPr>
          <p:cNvPr id="7" name="TextBox 6"/>
          <p:cNvSpPr txBox="1"/>
          <p:nvPr/>
        </p:nvSpPr>
        <p:spPr>
          <a:xfrm>
            <a:off x="9596437" y="1371600"/>
            <a:ext cx="2357438" cy="1569660"/>
          </a:xfrm>
          <a:prstGeom prst="rect">
            <a:avLst/>
          </a:prstGeom>
          <a:solidFill>
            <a:srgbClr val="D4ECBA"/>
          </a:solidFill>
        </p:spPr>
        <p:txBody>
          <a:bodyPr wrap="square" rtlCol="0">
            <a:spAutoFit/>
          </a:bodyPr>
          <a:lstStyle/>
          <a:p>
            <a:r>
              <a:rPr lang="en-IN" dirty="0" smtClean="0"/>
              <a:t>Gather and scrape the data necessary for the project</a:t>
            </a:r>
            <a:endParaRPr lang="en-IN" dirty="0"/>
          </a:p>
        </p:txBody>
      </p:sp>
      <p:sp>
        <p:nvSpPr>
          <p:cNvPr id="8" name="TextBox 7"/>
          <p:cNvSpPr txBox="1"/>
          <p:nvPr/>
        </p:nvSpPr>
        <p:spPr>
          <a:xfrm>
            <a:off x="9596437" y="3401291"/>
            <a:ext cx="2357438" cy="3416320"/>
          </a:xfrm>
          <a:prstGeom prst="rect">
            <a:avLst/>
          </a:prstGeom>
          <a:solidFill>
            <a:srgbClr val="FFFF99"/>
          </a:solidFill>
        </p:spPr>
        <p:txBody>
          <a:bodyPr wrap="square" rtlCol="0">
            <a:spAutoFit/>
          </a:bodyPr>
          <a:lstStyle/>
          <a:p>
            <a:r>
              <a:rPr lang="en-IN" dirty="0" smtClean="0"/>
              <a:t>Fix inconsistencies within the data &amp; form hypothesis about defined problem by visually analysing the data</a:t>
            </a:r>
            <a:endParaRPr lang="en-IN" dirty="0"/>
          </a:p>
        </p:txBody>
      </p:sp>
      <p:sp>
        <p:nvSpPr>
          <p:cNvPr id="9" name="TextBox 8"/>
          <p:cNvSpPr txBox="1"/>
          <p:nvPr/>
        </p:nvSpPr>
        <p:spPr>
          <a:xfrm>
            <a:off x="490536" y="5564153"/>
            <a:ext cx="4572001" cy="1200329"/>
          </a:xfrm>
          <a:prstGeom prst="rect">
            <a:avLst/>
          </a:prstGeom>
          <a:solidFill>
            <a:schemeClr val="accent5">
              <a:lumMod val="60000"/>
              <a:lumOff val="40000"/>
            </a:schemeClr>
          </a:solidFill>
        </p:spPr>
        <p:txBody>
          <a:bodyPr wrap="square" rtlCol="0">
            <a:spAutoFit/>
          </a:bodyPr>
          <a:lstStyle/>
          <a:p>
            <a:r>
              <a:rPr lang="en-IN" dirty="0" smtClean="0"/>
              <a:t>Select important features and construct more meaningful ones using the raw data that you have</a:t>
            </a:r>
            <a:endParaRPr lang="en-IN" dirty="0"/>
          </a:p>
        </p:txBody>
      </p:sp>
      <p:sp>
        <p:nvSpPr>
          <p:cNvPr id="10" name="TextBox 9"/>
          <p:cNvSpPr txBox="1"/>
          <p:nvPr/>
        </p:nvSpPr>
        <p:spPr>
          <a:xfrm>
            <a:off x="12555" y="3597452"/>
            <a:ext cx="3144982" cy="1938992"/>
          </a:xfrm>
          <a:prstGeom prst="rect">
            <a:avLst/>
          </a:prstGeom>
          <a:solidFill>
            <a:srgbClr val="99CCFF"/>
          </a:solidFill>
        </p:spPr>
        <p:txBody>
          <a:bodyPr wrap="square" rtlCol="0">
            <a:spAutoFit/>
          </a:bodyPr>
          <a:lstStyle/>
          <a:p>
            <a:r>
              <a:rPr lang="en-IN" dirty="0" smtClean="0"/>
              <a:t>Train machine learning models evaluate their performance and use them to make predictions</a:t>
            </a:r>
            <a:endParaRPr lang="en-IN" dirty="0"/>
          </a:p>
        </p:txBody>
      </p:sp>
      <p:sp>
        <p:nvSpPr>
          <p:cNvPr id="11" name="TextBox 10"/>
          <p:cNvSpPr txBox="1"/>
          <p:nvPr/>
        </p:nvSpPr>
        <p:spPr>
          <a:xfrm>
            <a:off x="175346" y="1002268"/>
            <a:ext cx="2753591" cy="1938992"/>
          </a:xfrm>
          <a:prstGeom prst="rect">
            <a:avLst/>
          </a:prstGeom>
          <a:solidFill>
            <a:srgbClr val="FFCC99"/>
          </a:solidFill>
        </p:spPr>
        <p:txBody>
          <a:bodyPr wrap="square" rtlCol="0">
            <a:spAutoFit/>
          </a:bodyPr>
          <a:lstStyle/>
          <a:p>
            <a:r>
              <a:rPr lang="en-IN" dirty="0" smtClean="0"/>
              <a:t>Communicate the findings with key stakeholders using plots and interactive visualization</a:t>
            </a:r>
            <a:endParaRPr lang="en-IN" dirty="0"/>
          </a:p>
        </p:txBody>
      </p:sp>
    </p:spTree>
    <p:extLst>
      <p:ext uri="{BB962C8B-B14F-4D97-AF65-F5344CB8AC3E}">
        <p14:creationId xmlns:p14="http://schemas.microsoft.com/office/powerpoint/2010/main" val="89322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53875" cy="848996"/>
          </a:xfrm>
        </p:spPr>
        <p:txBody>
          <a:bodyPr/>
          <a:lstStyle/>
          <a:p>
            <a:r>
              <a:rPr lang="en-IN" dirty="0" smtClean="0"/>
              <a:t>Data Science – A Continuous Process</a:t>
            </a:r>
            <a:endParaRPr lang="en-IN" dirty="0"/>
          </a:p>
        </p:txBody>
      </p:sp>
      <p:sp>
        <p:nvSpPr>
          <p:cNvPr id="4" name="TextBox 3"/>
          <p:cNvSpPr txBox="1"/>
          <p:nvPr/>
        </p:nvSpPr>
        <p:spPr>
          <a:xfrm>
            <a:off x="2882625" y="1693531"/>
            <a:ext cx="2254555" cy="830997"/>
          </a:xfrm>
          <a:prstGeom prst="rect">
            <a:avLst/>
          </a:prstGeom>
          <a:solidFill>
            <a:srgbClr val="D4ECBA"/>
          </a:solidFill>
        </p:spPr>
        <p:txBody>
          <a:bodyPr wrap="square" rtlCol="0">
            <a:spAutoFit/>
          </a:bodyPr>
          <a:lstStyle/>
          <a:p>
            <a:r>
              <a:rPr lang="en-IN" b="1" dirty="0" smtClean="0"/>
              <a:t>Business Understanding</a:t>
            </a:r>
            <a:endParaRPr lang="en-IN" b="1" dirty="0"/>
          </a:p>
        </p:txBody>
      </p:sp>
      <p:sp>
        <p:nvSpPr>
          <p:cNvPr id="5" name="TextBox 4"/>
          <p:cNvSpPr txBox="1"/>
          <p:nvPr/>
        </p:nvSpPr>
        <p:spPr>
          <a:xfrm>
            <a:off x="5976937" y="1570865"/>
            <a:ext cx="2294831" cy="823727"/>
          </a:xfrm>
          <a:prstGeom prst="rect">
            <a:avLst/>
          </a:prstGeom>
          <a:solidFill>
            <a:srgbClr val="D4ECBA"/>
          </a:solidFill>
        </p:spPr>
        <p:txBody>
          <a:bodyPr wrap="square" rtlCol="0">
            <a:spAutoFit/>
          </a:bodyPr>
          <a:lstStyle/>
          <a:p>
            <a:r>
              <a:rPr lang="en-IN" b="1" dirty="0" smtClean="0"/>
              <a:t>Data</a:t>
            </a:r>
          </a:p>
          <a:p>
            <a:r>
              <a:rPr lang="en-IN" b="1" dirty="0" smtClean="0"/>
              <a:t>Understanding</a:t>
            </a:r>
            <a:endParaRPr lang="en-IN" b="1" dirty="0"/>
          </a:p>
        </p:txBody>
      </p:sp>
      <p:sp>
        <p:nvSpPr>
          <p:cNvPr id="6" name="TextBox 5"/>
          <p:cNvSpPr txBox="1"/>
          <p:nvPr/>
        </p:nvSpPr>
        <p:spPr>
          <a:xfrm>
            <a:off x="6967544" y="3111330"/>
            <a:ext cx="2286000" cy="830997"/>
          </a:xfrm>
          <a:prstGeom prst="rect">
            <a:avLst/>
          </a:prstGeom>
          <a:solidFill>
            <a:srgbClr val="D4ECBA"/>
          </a:solidFill>
        </p:spPr>
        <p:txBody>
          <a:bodyPr wrap="square" rtlCol="0">
            <a:spAutoFit/>
          </a:bodyPr>
          <a:lstStyle/>
          <a:p>
            <a:r>
              <a:rPr lang="en-IN" b="1" dirty="0" smtClean="0"/>
              <a:t>Data</a:t>
            </a:r>
          </a:p>
          <a:p>
            <a:r>
              <a:rPr lang="en-IN" b="1" dirty="0" smtClean="0"/>
              <a:t>Preparation</a:t>
            </a:r>
            <a:endParaRPr lang="en-IN" b="1" dirty="0"/>
          </a:p>
        </p:txBody>
      </p:sp>
      <p:sp>
        <p:nvSpPr>
          <p:cNvPr id="7" name="TextBox 6"/>
          <p:cNvSpPr txBox="1"/>
          <p:nvPr/>
        </p:nvSpPr>
        <p:spPr>
          <a:xfrm>
            <a:off x="6680773" y="4643731"/>
            <a:ext cx="2859541" cy="1200329"/>
          </a:xfrm>
          <a:prstGeom prst="rect">
            <a:avLst/>
          </a:prstGeom>
          <a:solidFill>
            <a:srgbClr val="D4ECBA"/>
          </a:solidFill>
        </p:spPr>
        <p:txBody>
          <a:bodyPr wrap="square" rtlCol="0">
            <a:spAutoFit/>
          </a:bodyPr>
          <a:lstStyle/>
          <a:p>
            <a:r>
              <a:rPr lang="en-IN" b="1" dirty="0" smtClean="0"/>
              <a:t>Modelling – Building Predictive Models</a:t>
            </a:r>
            <a:endParaRPr lang="en-IN" b="1" dirty="0"/>
          </a:p>
        </p:txBody>
      </p:sp>
      <p:sp>
        <p:nvSpPr>
          <p:cNvPr id="8" name="TextBox 7"/>
          <p:cNvSpPr txBox="1"/>
          <p:nvPr/>
        </p:nvSpPr>
        <p:spPr>
          <a:xfrm>
            <a:off x="4044086" y="5949931"/>
            <a:ext cx="1941682" cy="461665"/>
          </a:xfrm>
          <a:prstGeom prst="rect">
            <a:avLst/>
          </a:prstGeom>
          <a:solidFill>
            <a:srgbClr val="D4ECBA"/>
          </a:solidFill>
        </p:spPr>
        <p:txBody>
          <a:bodyPr wrap="square" rtlCol="0">
            <a:spAutoFit/>
          </a:bodyPr>
          <a:lstStyle/>
          <a:p>
            <a:r>
              <a:rPr lang="en-IN" b="1" dirty="0" smtClean="0"/>
              <a:t>Evaluation</a:t>
            </a:r>
            <a:endParaRPr lang="en-IN" b="1" dirty="0"/>
          </a:p>
        </p:txBody>
      </p:sp>
      <p:sp>
        <p:nvSpPr>
          <p:cNvPr id="9" name="TextBox 8"/>
          <p:cNvSpPr txBox="1"/>
          <p:nvPr/>
        </p:nvSpPr>
        <p:spPr>
          <a:xfrm>
            <a:off x="1610842" y="3918480"/>
            <a:ext cx="2133600" cy="461665"/>
          </a:xfrm>
          <a:prstGeom prst="rect">
            <a:avLst/>
          </a:prstGeom>
          <a:solidFill>
            <a:srgbClr val="D4ECBA"/>
          </a:solidFill>
        </p:spPr>
        <p:txBody>
          <a:bodyPr wrap="square" rtlCol="0">
            <a:spAutoFit/>
          </a:bodyPr>
          <a:lstStyle/>
          <a:p>
            <a:r>
              <a:rPr lang="en-IN" b="1" dirty="0" smtClean="0"/>
              <a:t>Deployment</a:t>
            </a:r>
            <a:endParaRPr lang="en-IN" b="1" dirty="0"/>
          </a:p>
        </p:txBody>
      </p:sp>
      <p:sp>
        <p:nvSpPr>
          <p:cNvPr id="10" name="Flowchart: Magnetic Disk 9"/>
          <p:cNvSpPr/>
          <p:nvPr/>
        </p:nvSpPr>
        <p:spPr>
          <a:xfrm>
            <a:off x="4986337" y="3505200"/>
            <a:ext cx="1219200" cy="1066800"/>
          </a:xfrm>
          <a:prstGeom prst="flowChartMagneticDisk">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5" name="Oval 14"/>
          <p:cNvSpPr/>
          <p:nvPr/>
        </p:nvSpPr>
        <p:spPr>
          <a:xfrm>
            <a:off x="719137" y="1143000"/>
            <a:ext cx="10265944" cy="5562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0" name="Right Arrow 19"/>
          <p:cNvSpPr/>
          <p:nvPr/>
        </p:nvSpPr>
        <p:spPr>
          <a:xfrm>
            <a:off x="5623236" y="1043864"/>
            <a:ext cx="762000" cy="2273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2" name="Down Arrow 21"/>
          <p:cNvSpPr/>
          <p:nvPr/>
        </p:nvSpPr>
        <p:spPr>
          <a:xfrm flipH="1">
            <a:off x="10847922" y="3456294"/>
            <a:ext cx="274318" cy="9144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3" name="Left Arrow 22"/>
          <p:cNvSpPr/>
          <p:nvPr/>
        </p:nvSpPr>
        <p:spPr>
          <a:xfrm>
            <a:off x="5520774" y="6541336"/>
            <a:ext cx="1104900" cy="28956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4" name="Up Arrow 23"/>
          <p:cNvSpPr/>
          <p:nvPr/>
        </p:nvSpPr>
        <p:spPr>
          <a:xfrm>
            <a:off x="655272" y="3555061"/>
            <a:ext cx="234415" cy="71686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cxnSp>
        <p:nvCxnSpPr>
          <p:cNvPr id="26" name="Straight Arrow Connector 25"/>
          <p:cNvCxnSpPr/>
          <p:nvPr/>
        </p:nvCxnSpPr>
        <p:spPr>
          <a:xfrm flipV="1">
            <a:off x="5137180" y="1948914"/>
            <a:ext cx="896907" cy="3744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11318" y="2133912"/>
            <a:ext cx="865619" cy="4736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881937" y="2409926"/>
            <a:ext cx="0" cy="67257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653337" y="3913493"/>
            <a:ext cx="5828" cy="73023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6" idx="2"/>
          </p:cNvCxnSpPr>
          <p:nvPr/>
        </p:nvCxnSpPr>
        <p:spPr>
          <a:xfrm flipH="1" flipV="1">
            <a:off x="8110544" y="3942327"/>
            <a:ext cx="14716" cy="62967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4465597" y="2521175"/>
            <a:ext cx="13692" cy="344266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8" idx="1"/>
          </p:cNvCxnSpPr>
          <p:nvPr/>
        </p:nvCxnSpPr>
        <p:spPr>
          <a:xfrm rot="16200000" flipH="1">
            <a:off x="2686423" y="4823101"/>
            <a:ext cx="1776428" cy="938898"/>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9" idx="0"/>
          </p:cNvCxnSpPr>
          <p:nvPr/>
        </p:nvCxnSpPr>
        <p:spPr>
          <a:xfrm rot="5400000" flipH="1" flipV="1">
            <a:off x="2410163" y="2776159"/>
            <a:ext cx="1409801" cy="874842"/>
          </a:xfrm>
          <a:prstGeom prst="bentConnector3">
            <a:avLst>
              <a:gd name="adj1" fmla="val 50000"/>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055781" y="4643731"/>
            <a:ext cx="978306" cy="461665"/>
          </a:xfrm>
          <a:prstGeom prst="rect">
            <a:avLst/>
          </a:prstGeom>
          <a:noFill/>
        </p:spPr>
        <p:txBody>
          <a:bodyPr wrap="square" rtlCol="0">
            <a:spAutoFit/>
          </a:bodyPr>
          <a:lstStyle/>
          <a:p>
            <a:r>
              <a:rPr lang="en-IN" b="1" dirty="0" smtClean="0"/>
              <a:t>Data</a:t>
            </a:r>
            <a:endParaRPr lang="en-IN" b="1" dirty="0"/>
          </a:p>
        </p:txBody>
      </p:sp>
      <p:cxnSp>
        <p:nvCxnSpPr>
          <p:cNvPr id="106" name="Straight Arrow Connector 105"/>
          <p:cNvCxnSpPr>
            <a:endCxn id="8" idx="3"/>
          </p:cNvCxnSpPr>
          <p:nvPr/>
        </p:nvCxnSpPr>
        <p:spPr>
          <a:xfrm flipH="1">
            <a:off x="5985768" y="6163287"/>
            <a:ext cx="1515169" cy="1747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7500937" y="5844061"/>
            <a:ext cx="0" cy="3367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46336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39085</TotalTime>
  <Words>4176</Words>
  <Application>Microsoft Office PowerPoint</Application>
  <PresentationFormat>Custom</PresentationFormat>
  <Paragraphs>686</Paragraphs>
  <Slides>58</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MS PGothic</vt:lpstr>
      <vt:lpstr>MS PGothic</vt:lpstr>
      <vt:lpstr>Arial</vt:lpstr>
      <vt:lpstr>Calibri</vt:lpstr>
      <vt:lpstr>Gill Sans</vt:lpstr>
      <vt:lpstr>Gulim</vt:lpstr>
      <vt:lpstr>Lubalin Graph</vt:lpstr>
      <vt:lpstr>MS Outlook</vt:lpstr>
      <vt:lpstr>Times New Roman</vt:lpstr>
      <vt:lpstr>Trebuchet MS</vt:lpstr>
      <vt:lpstr>Wingdings</vt:lpstr>
      <vt:lpstr>Wingdings 2</vt:lpstr>
      <vt:lpstr>ZapfDingbats</vt:lpstr>
      <vt:lpstr>ヒラギノ角ゴ ProN W3</vt:lpstr>
      <vt:lpstr>Default Design</vt:lpstr>
      <vt:lpstr>Data Science and the Context of Big Data</vt:lpstr>
      <vt:lpstr>Outline of the Talk</vt:lpstr>
      <vt:lpstr>Introduction</vt:lpstr>
      <vt:lpstr>What is Data Science?</vt:lpstr>
      <vt:lpstr>Analysing Data</vt:lpstr>
      <vt:lpstr>PowerPoint Presentation</vt:lpstr>
      <vt:lpstr>Data Science –AI-Machine Learning – Data Analytics – Big Data Analytics</vt:lpstr>
      <vt:lpstr>PowerPoint Presentation</vt:lpstr>
      <vt:lpstr>Data Science – A Continuous Process</vt:lpstr>
      <vt:lpstr>Data Science Process</vt:lpstr>
      <vt:lpstr>Data Science Process</vt:lpstr>
      <vt:lpstr>The Academic Data Science Process</vt:lpstr>
      <vt:lpstr>Roles required in a  Science Project</vt:lpstr>
      <vt:lpstr>Data Scientist – Must–Have Skills</vt:lpstr>
      <vt:lpstr>Aspects of Data Science</vt:lpstr>
      <vt:lpstr>Lessons</vt:lpstr>
      <vt:lpstr>Lessons</vt:lpstr>
      <vt:lpstr>Lessons</vt:lpstr>
      <vt:lpstr>Basic Principles</vt:lpstr>
      <vt:lpstr>Data Science in the Context of Big Data</vt:lpstr>
      <vt:lpstr>Data Science with Big Data</vt:lpstr>
      <vt:lpstr>PowerPoint Presentation</vt:lpstr>
      <vt:lpstr>PowerPoint Presentation</vt:lpstr>
      <vt:lpstr>The Model Has Changed…</vt:lpstr>
      <vt:lpstr>Data From Everywhere</vt:lpstr>
      <vt:lpstr>Big Data “proxies” of social life</vt:lpstr>
      <vt:lpstr>Innovative Organizations Unlock Value from Big Data Stores</vt:lpstr>
      <vt:lpstr>Characteristics of Big Data - 5V’s of Big Data</vt:lpstr>
      <vt:lpstr>PowerPoint Presentation</vt:lpstr>
      <vt:lpstr>Big Data and Analytics</vt:lpstr>
      <vt:lpstr>Analytics Lifecycle</vt:lpstr>
      <vt:lpstr>Definitions – Big Data Analytics</vt:lpstr>
      <vt:lpstr>The Big Data Approach to Analytics is Different</vt:lpstr>
      <vt:lpstr>The Big Data Approach to Analytics is Different</vt:lpstr>
      <vt:lpstr>Paradigm Shifts Enabled by Big Data Leverage more of the data being captured</vt:lpstr>
      <vt:lpstr>Paradigm Shifts Enabled by Big Data Reduce effort required to leverage data</vt:lpstr>
      <vt:lpstr>Paradigm Shifts Enabled By Big Data  Data leads the way—and sometimes correlations are good enough </vt:lpstr>
      <vt:lpstr>Paradigm Shifts Enabled By Big Data Leverage data as it is captured</vt:lpstr>
      <vt:lpstr>PowerPoint Presentation</vt:lpstr>
      <vt:lpstr>Applications</vt:lpstr>
      <vt:lpstr>Most Common Predictive Models</vt:lpstr>
      <vt:lpstr>Common Big Data Use Cases</vt:lpstr>
      <vt:lpstr>Data Science Applications</vt:lpstr>
      <vt:lpstr>Business Applications of Predictive Analytics</vt:lpstr>
      <vt:lpstr>PowerPoint Presentation</vt:lpstr>
      <vt:lpstr>Use Cases from Industry</vt:lpstr>
      <vt:lpstr>Use cases – Type of Business Goals, Problem Types, Types of Industry, Type of Data &amp; Type of Analytics  </vt:lpstr>
      <vt:lpstr>   Optimize Funnel Conversion </vt:lpstr>
      <vt:lpstr>   Behavioral analytics </vt:lpstr>
      <vt:lpstr>Customer Segmentation</vt:lpstr>
      <vt:lpstr>Predictive Support</vt:lpstr>
      <vt:lpstr>Market Basket Analysis</vt:lpstr>
      <vt:lpstr>Predict Security Threats</vt:lpstr>
      <vt:lpstr>Fraud Detection</vt:lpstr>
      <vt:lpstr>Industry Specific</vt:lpstr>
      <vt:lpstr>Industry Specific</vt:lpstr>
      <vt:lpstr>Activity I – Designing Use Cases</vt:lpstr>
      <vt:lpstr>Thanks</vt:lpstr>
    </vt:vector>
  </TitlesOfParts>
  <Company>DCSE-AU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HOD</dc:creator>
  <cp:lastModifiedBy>Geetha T V</cp:lastModifiedBy>
  <cp:revision>1180</cp:revision>
  <dcterms:created xsi:type="dcterms:W3CDTF">2005-02-23T09:20:06Z</dcterms:created>
  <dcterms:modified xsi:type="dcterms:W3CDTF">2021-08-23T02:29:38Z</dcterms:modified>
</cp:coreProperties>
</file>